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28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6" r:id="rId21"/>
    <p:sldId id="277" r:id="rId22"/>
    <p:sldId id="278" r:id="rId23"/>
    <p:sldId id="281" r:id="rId24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l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en-ZA" sz="1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r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en-ZA" sz="1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/>
          <a:lstStyle/>
          <a:p>
            <a:pPr marL="0" marR="0" lvl="0" indent="0" algn="l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en-ZA" sz="1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/>
          <a:lstStyle/>
          <a:p>
            <a:pPr marL="0" marR="0" lvl="0" indent="0" algn="r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fld id="{7E7D5C83-AEC9-4AAB-AC35-2A0564BD37B8}" type="slidenum">
              <a:t>‹#›</a:t>
            </a:fld>
            <a:endParaRPr lang="en-ZA" sz="1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77583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Move="1" noResize="1"/>
          </p:cNvSpPr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1"/>
          <a:lstStyle/>
          <a:p>
            <a:pPr marL="0" marR="0" lvl="0" indent="0" algn="l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 idx="2"/>
          </p:nvPr>
        </p:nvSpPr>
        <p:spPr>
          <a:xfrm>
            <a:off x="1106280" y="812880"/>
            <a:ext cx="5343480" cy="400679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4" name="Notes Placeholder 3"/>
          <p:cNvSpPr txBox="1">
            <a:spLocks noGrp="1"/>
          </p:cNvSpPr>
          <p:nvPr>
            <p:ph type="body" sz="quarter" idx="3"/>
          </p:nvPr>
        </p:nvSpPr>
        <p:spPr>
          <a:xfrm>
            <a:off x="755280" y="5078160"/>
            <a:ext cx="6046920" cy="48099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ZA"/>
          </a:p>
        </p:txBody>
      </p:sp>
      <p:sp>
        <p:nvSpPr>
          <p:cNvPr id="5" name="Header Placeholder 4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79600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en-ZA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ZA"/>
          </a:p>
        </p:txBody>
      </p:sp>
      <p:sp>
        <p:nvSpPr>
          <p:cNvPr id="6" name="Date Placeholder 5"/>
          <p:cNvSpPr txBox="1">
            <a:spLocks noGrp="1"/>
          </p:cNvSpPr>
          <p:nvPr>
            <p:ph type="dt" idx="1"/>
          </p:nvPr>
        </p:nvSpPr>
        <p:spPr>
          <a:xfrm>
            <a:off x="4277880" y="0"/>
            <a:ext cx="3279959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en-ZA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ZA"/>
          </a:p>
        </p:txBody>
      </p:sp>
      <p:sp>
        <p:nvSpPr>
          <p:cNvPr id="7" name="Footer Placeholder 6"/>
          <p:cNvSpPr txBox="1">
            <a:spLocks noGrp="1"/>
          </p:cNvSpPr>
          <p:nvPr>
            <p:ph type="ftr" sz="quarter" idx="4"/>
          </p:nvPr>
        </p:nvSpPr>
        <p:spPr>
          <a:xfrm>
            <a:off x="0" y="10156680"/>
            <a:ext cx="3279600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en-ZA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ZA"/>
          </a:p>
        </p:txBody>
      </p:sp>
      <p:sp>
        <p:nvSpPr>
          <p:cNvPr id="8" name="Slide Number Placeholder 7"/>
          <p:cNvSpPr txBox="1">
            <a:spLocks noGrp="1"/>
          </p:cNvSpPr>
          <p:nvPr>
            <p:ph type="sldNum" sz="quarter" idx="5"/>
          </p:nvPr>
        </p:nvSpPr>
        <p:spPr>
          <a:xfrm>
            <a:off x="4277880" y="10156680"/>
            <a:ext cx="3279959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en-ZA" sz="1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0B01A938-75CE-40A8-A9D6-99768988322C}" type="slidenum"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61720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48919" algn="l"/>
        <a:tab pos="898199" algn="l"/>
        <a:tab pos="1347480" algn="l"/>
        <a:tab pos="1796760" algn="l"/>
        <a:tab pos="2246040" algn="l"/>
        <a:tab pos="2695320" algn="l"/>
        <a:tab pos="3144600" algn="l"/>
        <a:tab pos="3593880" algn="l"/>
        <a:tab pos="4043159" algn="l"/>
        <a:tab pos="4492440" algn="l"/>
        <a:tab pos="4941719" algn="l"/>
        <a:tab pos="5391000" algn="l"/>
        <a:tab pos="5840280" algn="l"/>
        <a:tab pos="6289560" algn="l"/>
        <a:tab pos="6738840" algn="l"/>
        <a:tab pos="7188120" algn="l"/>
        <a:tab pos="7637400" algn="l"/>
        <a:tab pos="8086679" algn="l"/>
        <a:tab pos="8535960" algn="l"/>
        <a:tab pos="8985240" algn="l"/>
      </a:tabLst>
      <a:defRPr lang="en-ZA" sz="1200" b="0" i="0" u="none" strike="noStrike" cap="none" baseline="0">
        <a:ln>
          <a:noFill/>
        </a:ln>
        <a:solidFill>
          <a:srgbClr val="000000"/>
        </a:solidFill>
        <a:latin typeface="Times New Roman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4920" cy="400823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2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4920" cy="400823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2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4920" cy="400823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2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4920" cy="400823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2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4920" cy="400823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2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2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4920" cy="400823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2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4920" cy="400823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2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2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2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2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4920" cy="400823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2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4920" cy="400823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2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4920" cy="400823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2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4920" cy="400823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2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2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2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4920" cy="400823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2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4920" cy="400823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2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2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200" b="0" i="0" u="none" strike="noStrike" cap="non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89A46F9-6B62-4FCA-AC8C-8F01ADD8640C}" type="slidenum"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80893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B8A2D76-33BE-4E2D-B0F8-C2E358ACF122}" type="slidenum"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9031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7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7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3B3F39C-36E3-4BE0-A116-B464F5C98F1D}" type="slidenum"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02516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75B75-CFAA-476E-90EC-6FA107E8347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739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0FB5B-1F99-4A0E-B94E-D8B72B9B0F1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76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65008-0734-423D-BF7A-B0216C7483C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045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60112-9F07-44B9-B4F7-896BE01E15B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968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D4DC4-B06C-42AA-9902-5FBFE9E15A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55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328FE-A5B8-4B77-B4BE-F0B1A78B508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60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FE86C-7321-4B6F-A64C-1EFE0DB69EF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741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8F53C-C339-4DCA-B1D8-C2C3D3ECF59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7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B72F582-CC42-4348-9E21-DBE96585A5B8}" type="slidenum"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02036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3BE0E-53AF-422C-89C0-8539903D5C6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20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A52C6-42D6-4D09-BDE8-EDB73767982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43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ABDB6-7FEC-4132-AFD0-EAB16B937FB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8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DFC7A85-C70F-486C-9039-A3EF70FFC0FA}" type="slidenum"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21468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3BB1D21-B92F-48CD-8E35-BADE5E38140A}" type="slidenum"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40375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5623E37-9660-4DF1-B7A1-14430432AAEF}" type="slidenum"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8734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998F08B-2311-418B-A574-AD39E7E4EB97}" type="slidenum"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6426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FE5955F-ECBC-4B89-9883-45FBBD7BC9FA}" type="slidenum"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30139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D151898-E0F3-401D-A8D3-DE96EBC4DA62}" type="slidenum"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4861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CE98964-506B-463E-8D05-080AE8480BA5}" type="slidenum"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47067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685799" y="6248520"/>
            <a:ext cx="190512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124079" y="6248520"/>
            <a:ext cx="2895839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4"/>
          </p:nvPr>
        </p:nvSpPr>
        <p:spPr>
          <a:xfrm>
            <a:off x="6553080" y="6248160"/>
            <a:ext cx="1903680" cy="4553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en-ZA" sz="1800" b="0" i="0" u="none" strike="noStrike" baseline="0">
                <a:solidFill>
                  <a:srgbClr val="000000"/>
                </a:solidFill>
                <a:latin typeface="Arial" pitchFamily="2"/>
                <a:ea typeface="Droid Sans Fallback" pitchFamily="2"/>
                <a:cs typeface="Droid Sans Fallback" pitchFamily="2"/>
              </a:defRPr>
            </a:lvl1pPr>
          </a:lstStyle>
          <a:p>
            <a:pPr lvl="0"/>
            <a:fld id="{15C3E753-C3CA-498A-9632-755170304989}" type="slidenum">
              <a:t>‹#›</a:t>
            </a:fld>
            <a:endParaRPr lang="en-ZA"/>
          </a:p>
        </p:txBody>
      </p:sp>
      <p:sp>
        <p:nvSpPr>
          <p:cNvPr id="5" name="Title Placeholder 4"/>
          <p:cNvSpPr txBox="1">
            <a:spLocks noGrp="1"/>
          </p:cNvSpPr>
          <p:nvPr>
            <p:ph type="title"/>
          </p:nvPr>
        </p:nvSpPr>
        <p:spPr>
          <a:xfrm>
            <a:off x="457200" y="272520"/>
            <a:ext cx="8228160" cy="1143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ZA"/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1"/>
          </p:nvPr>
        </p:nvSpPr>
        <p:spPr>
          <a:xfrm>
            <a:off x="457200" y="1604880"/>
            <a:ext cx="8228160" cy="3975120"/>
          </a:xfrm>
          <a:prstGeom prst="rect">
            <a:avLst/>
          </a:prstGeom>
          <a:noFill/>
          <a:ln>
            <a:noFill/>
          </a:ln>
        </p:spPr>
        <p:txBody>
          <a:bodyPr vert="horz" lIns="0" tIns="28080" rIns="0" bIns="0" anchor="t" anchorCtr="0" compatLnSpc="1"/>
          <a:lstStyle>
            <a:def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ZA" sz="3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defPPr>
            <a:lvl1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ZA" sz="3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1pPr>
            <a:lvl2pPr marL="742680" marR="0" lvl="1" indent="-28548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ZA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2pPr>
            <a:lvl3pPr marL="1143000" marR="0" lvl="2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3pPr>
            <a:lvl4pPr marL="1600199" marR="0" lvl="3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4pPr>
            <a:lvl5pPr marL="2057400" marR="0" lvl="4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5pPr>
            <a:lvl6pPr marL="2057400" marR="0" lvl="5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6pPr>
            <a:lvl7pPr marL="2057400" marR="0" lvl="6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7pPr>
            <a:lvl8pPr marL="2057400" marR="0" lvl="7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8pPr>
            <a:lvl9pPr marL="2057400" marR="0" lvl="8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indent="0" algn="l" rtl="0" hangingPunct="0">
        <a:lnSpc>
          <a:spcPct val="94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en-ZA" sz="3200" b="1" i="0" u="none" strike="noStrike" cap="none" baseline="0">
          <a:ln>
            <a:noFill/>
          </a:ln>
          <a:solidFill>
            <a:srgbClr val="6B2394"/>
          </a:solidFill>
          <a:latin typeface="Arial" pitchFamily="2"/>
        </a:defRPr>
      </a:lvl1pPr>
    </p:titleStyle>
    <p:bodyStyle>
      <a:lvl1pPr marL="342720" marR="0" indent="-342720" algn="l" rtl="0" hangingPunct="0">
        <a:lnSpc>
          <a:spcPct val="93000"/>
        </a:lnSpc>
        <a:spcBef>
          <a:spcPts val="0"/>
        </a:spcBef>
        <a:spcAft>
          <a:spcPts val="1423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en-ZA" sz="3200" b="0" i="0" u="none" strike="noStrike" cap="none" baseline="0">
          <a:ln>
            <a:noFill/>
          </a:ln>
          <a:solidFill>
            <a:srgbClr val="000000"/>
          </a:solidFill>
          <a:latin typeface="Times New Roman" pitchFamily="18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5D703-6FB2-4378-92A5-A1539C30ABDF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12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4910040" cy="241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2411280"/>
            <a:ext cx="4910040" cy="241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0" y="4446720"/>
            <a:ext cx="4910040" cy="24112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/>
          <p:cNvSpPr/>
          <p:nvPr/>
        </p:nvSpPr>
        <p:spPr>
          <a:xfrm>
            <a:off x="4910040" y="0"/>
            <a:ext cx="4233960" cy="685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B2394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302079" y="404640"/>
            <a:ext cx="3675240" cy="809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/>
          <a:lstStyle/>
          <a:p>
            <a:pPr marL="0" marR="0" lvl="0" indent="0" algn="r" rtl="0" hangingPunc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2000" b="0" i="0" u="none" strike="noStrike" cap="none" baseline="0">
                <a:ln>
                  <a:noFill/>
                </a:ln>
                <a:solidFill>
                  <a:srgbClr val="CCCCCC"/>
                </a:solidFill>
                <a:latin typeface="Arial Black" pitchFamily="2"/>
                <a:ea typeface="Droid Sans Fallback" pitchFamily="2"/>
                <a:cs typeface="Droid Sans Fallback" pitchFamily="2"/>
              </a:rPr>
              <a:t>University of Cape Town</a:t>
            </a:r>
          </a:p>
          <a:p>
            <a:pPr marL="0" marR="0" lvl="0" indent="0" algn="r" rtl="0" hangingPunc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2000" b="0" i="0" u="none" strike="noStrike" cap="none" baseline="0">
                <a:ln>
                  <a:noFill/>
                </a:ln>
                <a:solidFill>
                  <a:srgbClr val="CCCCCC"/>
                </a:solidFill>
                <a:latin typeface="Arial Black" pitchFamily="2"/>
                <a:ea typeface="Droid Sans Fallback" pitchFamily="2"/>
                <a:cs typeface="Droid Sans Fallback" pitchFamily="2"/>
              </a:rPr>
              <a:t>Faculty of Science</a:t>
            </a:r>
          </a:p>
        </p:txBody>
      </p:sp>
      <p:sp>
        <p:nvSpPr>
          <p:cNvPr id="7" name="Freeform 6"/>
          <p:cNvSpPr/>
          <p:nvPr/>
        </p:nvSpPr>
        <p:spPr>
          <a:xfrm>
            <a:off x="5335560" y="2131920"/>
            <a:ext cx="3262320" cy="31449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/>
          <a:lstStyle/>
          <a:p>
            <a:pPr marL="0" marR="0" lvl="0" indent="0" algn="ctr" rtl="0" hangingPunc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4800" b="0" i="0" u="none" strike="noStrike" cap="none" baseline="0">
                <a:ln>
                  <a:noFill/>
                </a:ln>
                <a:solidFill>
                  <a:srgbClr val="E6E64C"/>
                </a:solidFill>
                <a:latin typeface="Arial Black" pitchFamily="2"/>
                <a:ea typeface="Droid Sans Fallback" pitchFamily="2"/>
                <a:cs typeface="Droid Sans Fallback" pitchFamily="2"/>
              </a:rPr>
              <a:t>MAKING</a:t>
            </a:r>
          </a:p>
          <a:p>
            <a:pPr marL="0" marR="0" lvl="0" indent="0" algn="ctr" rtl="0" hangingPunc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4800" b="0" i="0" u="none" strike="noStrike" cap="none" baseline="0">
                <a:ln>
                  <a:noFill/>
                </a:ln>
                <a:solidFill>
                  <a:srgbClr val="E6E64C"/>
                </a:solidFill>
                <a:latin typeface="Arial Black" pitchFamily="2"/>
                <a:ea typeface="Droid Sans Fallback" pitchFamily="2"/>
                <a:cs typeface="Droid Sans Fallback" pitchFamily="2"/>
              </a:rPr>
              <a:t>CHOICES</a:t>
            </a:r>
          </a:p>
          <a:p>
            <a:pPr marL="0" marR="0" lvl="0" indent="0" algn="ctr" rtl="0" hangingPunc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3600" b="1" i="0" u="none" strike="noStrike" cap="none" baseline="0">
              <a:ln>
                <a:noFill/>
              </a:ln>
              <a:solidFill>
                <a:srgbClr val="E6E64C"/>
              </a:solidFill>
              <a:latin typeface="Arial Black" pitchFamily="2"/>
              <a:ea typeface="Droid Sans Fallback" pitchFamily="2"/>
              <a:cs typeface="Droid Sans Fallback" pitchFamily="2"/>
            </a:endParaRPr>
          </a:p>
          <a:p>
            <a:pPr marL="0" marR="0" lvl="0" indent="0" algn="ctr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2400" b="1" i="1" u="none" strike="noStrike" cap="none" baseline="0">
                <a:ln>
                  <a:noFill/>
                </a:ln>
                <a:solidFill>
                  <a:srgbClr val="E6E64C"/>
                </a:solidFill>
                <a:latin typeface="Arial" pitchFamily="2"/>
                <a:ea typeface="Droid Sans Fallback" pitchFamily="2"/>
                <a:cs typeface="Droid Sans Fallback" pitchFamily="2"/>
              </a:rPr>
              <a:t>on degrees, majors</a:t>
            </a:r>
          </a:p>
          <a:p>
            <a:pPr marL="0" marR="0" lvl="0" indent="0" algn="ctr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2400" b="1" i="1" u="none" strike="noStrike" cap="none" baseline="0">
                <a:ln>
                  <a:noFill/>
                </a:ln>
                <a:solidFill>
                  <a:srgbClr val="E6E64C"/>
                </a:solidFill>
                <a:latin typeface="Arial" pitchFamily="2"/>
                <a:ea typeface="Droid Sans Fallback" pitchFamily="2"/>
                <a:cs typeface="Droid Sans Fallback" pitchFamily="2"/>
              </a:rPr>
              <a:t>and timetables</a:t>
            </a:r>
          </a:p>
        </p:txBody>
      </p:sp>
      <p:sp>
        <p:nvSpPr>
          <p:cNvPr id="8" name="Freeform 7"/>
          <p:cNvSpPr/>
          <p:nvPr/>
        </p:nvSpPr>
        <p:spPr>
          <a:xfrm>
            <a:off x="7130880" y="5900760"/>
            <a:ext cx="1657439" cy="689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55440" rIns="90000" bIns="45000" anchor="t" anchorCtr="0" compatLnSpc="1"/>
          <a:lstStyle/>
          <a:p>
            <a:pPr marL="0" marR="0" lvl="0" indent="0" algn="r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1400" b="1" i="0" u="none" strike="noStrike" cap="none" baseline="0">
                <a:ln>
                  <a:noFill/>
                </a:ln>
                <a:solidFill>
                  <a:srgbClr val="CCCCCC"/>
                </a:solidFill>
                <a:latin typeface="Arial" pitchFamily="2"/>
                <a:ea typeface="Droid Sans Fallback" pitchFamily="2"/>
                <a:cs typeface="Droid Sans Fallback" pitchFamily="2"/>
              </a:rPr>
              <a:t>Hussein Suleman</a:t>
            </a:r>
          </a:p>
          <a:p>
            <a:pPr marL="0" marR="0" lvl="0" indent="0" algn="r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1400" b="1" i="0" u="none" strike="noStrike" cap="none" baseline="0">
                <a:ln>
                  <a:noFill/>
                </a:ln>
                <a:solidFill>
                  <a:srgbClr val="CCCCCC"/>
                </a:solidFill>
                <a:latin typeface="Arial" pitchFamily="2"/>
                <a:ea typeface="Droid Sans Fallback" pitchFamily="2"/>
                <a:cs typeface="Droid Sans Fallback" pitchFamily="2"/>
              </a:rPr>
              <a:t>Bette Davidowitz</a:t>
            </a:r>
          </a:p>
          <a:p>
            <a:pPr marL="0" marR="0" lvl="0" indent="0" algn="r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1400" b="1" i="0" u="none" strike="noStrike" cap="none" baseline="0">
                <a:ln>
                  <a:noFill/>
                </a:ln>
                <a:solidFill>
                  <a:srgbClr val="CCCCCC"/>
                </a:solidFill>
                <a:latin typeface="Arial" pitchFamily="2"/>
                <a:ea typeface="Droid Sans Fallback" pitchFamily="2"/>
                <a:cs typeface="Droid Sans Fallback" pitchFamily="2"/>
              </a:rPr>
              <a:t>2015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960" y="5462640"/>
            <a:ext cx="7606547" cy="891098"/>
          </a:xfrm>
          <a:prstGeom prst="rect">
            <a:avLst/>
          </a:prstGeom>
          <a:solidFill>
            <a:srgbClr val="D2A3FF"/>
          </a:solidFill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45720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906119" algn="l"/>
                <a:tab pos="1355399" algn="l"/>
                <a:tab pos="1804680" algn="l"/>
                <a:tab pos="2253960" algn="l"/>
                <a:tab pos="2703240" algn="l"/>
                <a:tab pos="3152520" algn="l"/>
                <a:tab pos="3601800" algn="l"/>
                <a:tab pos="4051080" algn="l"/>
                <a:tab pos="4500359" algn="l"/>
                <a:tab pos="4949640" algn="l"/>
                <a:tab pos="5398919" algn="l"/>
                <a:tab pos="5848200" algn="l"/>
                <a:tab pos="6297480" algn="l"/>
                <a:tab pos="6746760" algn="l"/>
                <a:tab pos="7196040" algn="l"/>
                <a:tab pos="7645320" algn="l"/>
                <a:tab pos="8094600" algn="l"/>
                <a:tab pos="8543879" algn="l"/>
                <a:tab pos="8993160" algn="l"/>
                <a:tab pos="9442440" algn="l"/>
              </a:tabLst>
            </a:pPr>
            <a:r>
              <a:rPr lang="en-ZA" sz="2600" b="1" i="1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be ready to attend your first lectures on ...</a:t>
            </a:r>
          </a:p>
          <a:p>
            <a:pPr marL="45720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39" algn="l"/>
                <a:tab pos="7188120" algn="l"/>
                <a:tab pos="7637399" algn="l"/>
                <a:tab pos="8086680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ZA" sz="2600" b="1" i="1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						Friday </a:t>
            </a:r>
            <a:r>
              <a:rPr lang="en-ZA" sz="2600" b="1" i="1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12 </a:t>
            </a:r>
            <a:r>
              <a:rPr lang="en-ZA" sz="2600" b="1" i="1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February </a:t>
            </a:r>
            <a:r>
              <a:rPr lang="en-ZA" sz="2600" b="1" i="1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2016 </a:t>
            </a:r>
            <a:r>
              <a:rPr lang="en-ZA" sz="2600" b="1" i="1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!!!</a:t>
            </a: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457200" y="272880"/>
            <a:ext cx="8229600" cy="1144800"/>
          </a:xfrm>
        </p:spPr>
        <p:txBody>
          <a:bodyPr wrap="square" tIns="24120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GB" dirty="0"/>
              <a:t>What you will have done ...</a:t>
            </a:r>
            <a:br>
              <a:rPr lang="en-GB" dirty="0"/>
            </a:br>
            <a:r>
              <a:rPr lang="en-GB" dirty="0"/>
              <a:t>							by Wednesday (</a:t>
            </a:r>
            <a:r>
              <a:rPr lang="en-GB" dirty="0" smtClean="0"/>
              <a:t>10 </a:t>
            </a:r>
            <a:r>
              <a:rPr lang="en-GB" dirty="0"/>
              <a:t>Feb)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229600" cy="3976919"/>
          </a:xfrm>
        </p:spPr>
        <p:txBody>
          <a:bodyPr wrap="square"/>
          <a:lstStyle>
            <a:def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ZA" sz="3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defPPr>
            <a:lvl1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ZA" sz="3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1pPr>
            <a:lvl2pPr marL="742680" marR="0" lvl="1" indent="-28548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ZA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2pPr>
            <a:lvl3pPr marL="1143000" marR="0" lvl="2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3pPr>
            <a:lvl4pPr marL="1600199" marR="0" lvl="3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4pPr>
            <a:lvl5pPr marL="2057400" marR="0" lvl="4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5pPr>
            <a:lvl6pPr marL="2057400" marR="0" lvl="5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6pPr>
            <a:lvl7pPr marL="2057400" marR="0" lvl="6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7pPr>
            <a:lvl8pPr marL="2057400" marR="0" lvl="7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8pPr>
            <a:lvl9pPr marL="2057400" marR="0" lvl="8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9pPr>
          </a:lstStyle>
          <a:p>
            <a:pPr marL="431640" lvl="0" indent="-324000"/>
            <a:endParaRPr lang="en-GB"/>
          </a:p>
          <a:p>
            <a:pPr marL="0" lv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en-GB"/>
              <a:t>be familiar with UCT computing systems</a:t>
            </a:r>
          </a:p>
          <a:p>
            <a:pPr marL="0" lv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en-GB"/>
              <a:t>have some insights into how you will approach your academic studies</a:t>
            </a:r>
          </a:p>
          <a:p>
            <a:pPr marL="0" lv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en-GB"/>
              <a:t>know where to go for help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2880"/>
            <a:ext cx="8229600" cy="1144800"/>
          </a:xfrm>
        </p:spPr>
        <p:txBody>
          <a:bodyPr wrap="square" tIns="24120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GB"/>
              <a:t>Key people who are available to advise and assist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229600" cy="3976919"/>
          </a:xfrm>
        </p:spPr>
        <p:txBody>
          <a:bodyPr wrap="square"/>
          <a:lstStyle>
            <a:def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ZA" sz="3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defPPr>
            <a:lvl1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ZA" sz="3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1pPr>
            <a:lvl2pPr marL="742680" marR="0" lvl="1" indent="-28548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ZA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2pPr>
            <a:lvl3pPr marL="1143000" marR="0" lvl="2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3pPr>
            <a:lvl4pPr marL="1600199" marR="0" lvl="3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4pPr>
            <a:lvl5pPr marL="2057400" marR="0" lvl="4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5pPr>
            <a:lvl6pPr marL="2057400" marR="0" lvl="5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6pPr>
            <a:lvl7pPr marL="2057400" marR="0" lvl="6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7pPr>
            <a:lvl8pPr marL="2057400" marR="0" lvl="7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8pPr>
            <a:lvl9pPr marL="2057400" marR="0" lvl="8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9pPr>
          </a:lstStyle>
          <a:p>
            <a:pPr marL="0" lv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en-GB"/>
              <a:t>Orientation assistants</a:t>
            </a:r>
          </a:p>
          <a:p>
            <a:pPr marL="0" lvl="1" indent="0">
              <a:buSzPct val="75000"/>
              <a:buFont typeface="Symbol" pitchFamily="2"/>
              <a:buChar char=""/>
            </a:pPr>
            <a:r>
              <a:rPr lang="en-GB"/>
              <a:t>purple T-shirts</a:t>
            </a:r>
          </a:p>
          <a:p>
            <a:pPr marL="0" lv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en-GB"/>
              <a:t>Student Advisers</a:t>
            </a:r>
          </a:p>
          <a:p>
            <a:pPr marL="0" lvl="1" indent="0">
              <a:buSzPct val="75000"/>
              <a:buFont typeface="Symbol" pitchFamily="2"/>
              <a:buChar char=""/>
            </a:pPr>
            <a:r>
              <a:rPr lang="en-GB"/>
              <a:t>advice on academic and curriculum matters</a:t>
            </a:r>
          </a:p>
          <a:p>
            <a:pPr marL="0" lv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en-GB"/>
              <a:t>Faculty Office, level 6, PD Hahn Building</a:t>
            </a:r>
          </a:p>
          <a:p>
            <a:pPr marL="0" lvl="1" indent="0">
              <a:buSzPct val="75000"/>
              <a:buFont typeface="Symbol" pitchFamily="2"/>
              <a:buChar char=""/>
            </a:pPr>
            <a:r>
              <a:rPr lang="en-GB"/>
              <a:t>general queries re academic status, registration, etc.</a:t>
            </a:r>
          </a:p>
          <a:p>
            <a:pPr marL="0" lv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en-GB"/>
              <a:t>Student Development Officer, Bhavani Krishna (via Faculty Office)</a:t>
            </a:r>
          </a:p>
          <a:p>
            <a:pPr marL="0" lvl="1" indent="0">
              <a:buSzPct val="75000"/>
              <a:buFont typeface="Symbol" pitchFamily="2"/>
              <a:buChar char=""/>
            </a:pPr>
            <a:r>
              <a:rPr lang="en-GB"/>
              <a:t>general advice and counselling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6560" y="1133640"/>
            <a:ext cx="4972320" cy="3976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457200" y="272880"/>
            <a:ext cx="8229600" cy="595440"/>
          </a:xfrm>
        </p:spPr>
        <p:txBody>
          <a:bodyPr wrap="square" tIns="24120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GB"/>
              <a:t>In a few years, we want to see you here</a:t>
            </a:r>
          </a:p>
        </p:txBody>
      </p:sp>
      <p:sp>
        <p:nvSpPr>
          <p:cNvPr id="4" name="Freeform 3"/>
          <p:cNvSpPr/>
          <p:nvPr/>
        </p:nvSpPr>
        <p:spPr>
          <a:xfrm>
            <a:off x="650880" y="5479920"/>
            <a:ext cx="8229600" cy="1144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24120" rIns="0" bIns="0" anchor="ctr" anchorCtr="0" compatLnSpc="1"/>
          <a:lstStyle/>
          <a:p>
            <a:pPr marL="0" marR="0" lvl="0" indent="0" algn="r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GB" sz="3200" b="1" i="0" u="none" strike="noStrike" cap="none" baseline="0">
                <a:ln>
                  <a:noFill/>
                </a:ln>
                <a:solidFill>
                  <a:srgbClr val="6B2394"/>
                </a:solidFill>
                <a:latin typeface="Arial" pitchFamily="2"/>
                <a:ea typeface="Droid Sans Fallback" pitchFamily="2"/>
                <a:cs typeface="Droid Sans Fallback" pitchFamily="2"/>
              </a:rPr>
              <a:t>in a few more years, this could be you too</a:t>
            </a:r>
          </a:p>
        </p:txBody>
      </p:sp>
      <p:sp>
        <p:nvSpPr>
          <p:cNvPr id="5" name="Straight Connector 4"/>
          <p:cNvSpPr/>
          <p:nvPr/>
        </p:nvSpPr>
        <p:spPr>
          <a:xfrm>
            <a:off x="860399" y="2031839"/>
            <a:ext cx="1306441" cy="1801"/>
          </a:xfrm>
          <a:prstGeom prst="line">
            <a:avLst/>
          </a:prstGeom>
          <a:noFill/>
          <a:ln w="76320">
            <a:solidFill>
              <a:srgbClr val="D2A3FF"/>
            </a:solidFill>
            <a:prstDash val="solid"/>
            <a:round/>
            <a:tailEnd type="arrow"/>
          </a:ln>
        </p:spPr>
        <p:txBody>
          <a:bodyPr vert="horz" wrap="square" lIns="109080" tIns="65880" rIns="109080" bIns="65880" anchor="t" anchorCtr="0" compatLnSpc="1"/>
          <a:lstStyle/>
          <a:p>
            <a:pPr marL="0" marR="0" lvl="0" indent="0" algn="l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>
            <a:off x="876239" y="809640"/>
            <a:ext cx="1800" cy="1239839"/>
          </a:xfrm>
          <a:prstGeom prst="line">
            <a:avLst/>
          </a:prstGeom>
          <a:noFill/>
          <a:ln w="76320">
            <a:solidFill>
              <a:srgbClr val="D2A3FF"/>
            </a:solidFill>
            <a:prstDash val="solid"/>
            <a:round/>
          </a:ln>
        </p:spPr>
        <p:txBody>
          <a:bodyPr vert="horz" wrap="square" lIns="109080" tIns="65880" rIns="109080" bIns="65880" anchor="t" anchorCtr="0" compatLnSpc="1"/>
          <a:lstStyle/>
          <a:p>
            <a:pPr marL="0" marR="0" lvl="0" indent="0" algn="l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 flipH="1">
            <a:off x="4491000" y="1625760"/>
            <a:ext cx="2997360" cy="1439"/>
          </a:xfrm>
          <a:prstGeom prst="line">
            <a:avLst/>
          </a:prstGeom>
          <a:noFill/>
          <a:ln w="76320">
            <a:solidFill>
              <a:srgbClr val="D2A3FF"/>
            </a:solidFill>
            <a:prstDash val="solid"/>
            <a:round/>
            <a:tailEnd type="arrow"/>
          </a:ln>
        </p:spPr>
        <p:txBody>
          <a:bodyPr vert="horz" wrap="square" lIns="109080" tIns="65880" rIns="109080" bIns="65880" anchor="t" anchorCtr="0" compatLnSpc="1"/>
          <a:lstStyle/>
          <a:p>
            <a:pPr marL="0" marR="0" lvl="0" indent="0" algn="l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>
            <a:off x="7486560" y="1625760"/>
            <a:ext cx="1800" cy="4132080"/>
          </a:xfrm>
          <a:prstGeom prst="line">
            <a:avLst/>
          </a:prstGeom>
          <a:noFill/>
          <a:ln w="76320">
            <a:solidFill>
              <a:srgbClr val="D2A3FF"/>
            </a:solidFill>
            <a:prstDash val="solid"/>
            <a:round/>
          </a:ln>
        </p:spPr>
        <p:txBody>
          <a:bodyPr vert="horz" wrap="square" lIns="109080" tIns="65880" rIns="109080" bIns="65880" anchor="t" anchorCtr="0" compatLnSpc="1"/>
          <a:lstStyle/>
          <a:p>
            <a:pPr marL="0" marR="0" lvl="0" indent="0" algn="l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57200" y="272880"/>
            <a:ext cx="8229600" cy="53089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36360" rIns="0" bIns="0" anchor="ctr" anchorCtr="0" compatLnSpc="1"/>
          <a:lstStyle/>
          <a:p>
            <a:pPr marL="0" marR="0" lvl="0" indent="0" algn="ctr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4800" b="1" i="0" u="none" strike="noStrike" cap="none" baseline="0">
                <a:ln>
                  <a:noFill/>
                </a:ln>
                <a:solidFill>
                  <a:srgbClr val="6B2394"/>
                </a:solidFill>
                <a:latin typeface="Arial" pitchFamily="2"/>
                <a:ea typeface="Droid Sans Fallback" pitchFamily="2"/>
                <a:cs typeface="Droid Sans Fallback" pitchFamily="2"/>
              </a:rPr>
              <a:t>Part II</a:t>
            </a:r>
          </a:p>
          <a:p>
            <a:pPr marL="0" marR="0" lvl="0" indent="0" algn="ctr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3200" b="1" i="0" u="none" strike="noStrike" cap="none" baseline="0">
              <a:ln>
                <a:noFill/>
              </a:ln>
              <a:solidFill>
                <a:srgbClr val="6B2394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  <a:p>
            <a:pPr marL="0" marR="0" lvl="0" indent="0" algn="ctr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3200" b="1" i="0" u="none" strike="noStrike" cap="none" baseline="0">
                <a:ln>
                  <a:noFill/>
                </a:ln>
                <a:solidFill>
                  <a:srgbClr val="6B2394"/>
                </a:solidFill>
                <a:latin typeface="Arial" pitchFamily="2"/>
                <a:ea typeface="Droid Sans Fallback" pitchFamily="2"/>
                <a:cs typeface="Droid Sans Fallback" pitchFamily="2"/>
              </a:rPr>
              <a:t> </a:t>
            </a:r>
          </a:p>
          <a:p>
            <a:pPr marL="0" marR="0" lvl="0" indent="0" algn="ctr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4400" b="1" i="0" u="none" strike="noStrike" cap="none" baseline="0">
                <a:ln>
                  <a:noFill/>
                </a:ln>
                <a:solidFill>
                  <a:srgbClr val="6B2394"/>
                </a:solidFill>
                <a:latin typeface="Arial" pitchFamily="2"/>
                <a:ea typeface="Droid Sans Fallback" pitchFamily="2"/>
                <a:cs typeface="Droid Sans Fallback" pitchFamily="2"/>
              </a:rPr>
              <a:t>Your Choices Right Now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2880"/>
            <a:ext cx="8229600" cy="1144800"/>
          </a:xfrm>
        </p:spPr>
        <p:txBody>
          <a:bodyPr wrap="square" tIns="24120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GB"/>
              <a:t>What is a major?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229600" cy="3976919"/>
          </a:xfrm>
        </p:spPr>
        <p:txBody>
          <a:bodyPr wrap="square"/>
          <a:lstStyle>
            <a:def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ZA" sz="3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defPPr>
            <a:lvl1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ZA" sz="3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1pPr>
            <a:lvl2pPr marL="742680" marR="0" lvl="1" indent="-28548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ZA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2pPr>
            <a:lvl3pPr marL="1143000" marR="0" lvl="2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3pPr>
            <a:lvl4pPr marL="1600199" marR="0" lvl="3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4pPr>
            <a:lvl5pPr marL="2057400" marR="0" lvl="4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5pPr>
            <a:lvl6pPr marL="2057400" marR="0" lvl="5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6pPr>
            <a:lvl7pPr marL="2057400" marR="0" lvl="6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7pPr>
            <a:lvl8pPr marL="2057400" marR="0" lvl="7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8pPr>
            <a:lvl9pPr marL="2057400" marR="0" lvl="8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9pPr>
          </a:lstStyle>
          <a:p>
            <a:pPr marL="0" lv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en-GB"/>
              <a:t>a three-year sequence of courses in a specific discipline</a:t>
            </a:r>
          </a:p>
          <a:p>
            <a:pPr marL="0" lv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en-GB"/>
              <a:t>provides depth of knowledge in that discipline</a:t>
            </a:r>
          </a:p>
          <a:p>
            <a:pPr marL="0" lv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en-GB"/>
              <a:t>often with pre-requisite or co-requisite courses that provide relevant knowledge in other disciplines</a:t>
            </a:r>
          </a:p>
        </p:txBody>
      </p:sp>
      <p:sp>
        <p:nvSpPr>
          <p:cNvPr id="4" name="Freeform 3"/>
          <p:cNvSpPr/>
          <p:nvPr/>
        </p:nvSpPr>
        <p:spPr>
          <a:xfrm>
            <a:off x="941399" y="5486399"/>
            <a:ext cx="7221600" cy="1138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2A3FF"/>
          </a:solidFill>
          <a:ln>
            <a:noFill/>
            <a:prstDash val="solid"/>
          </a:ln>
        </p:spPr>
        <p:txBody>
          <a:bodyPr vert="horz" wrap="square" lIns="90000" tIns="59040" rIns="90000" bIns="45000" anchor="t" anchorCtr="0" compatLnSpc="1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GB" sz="1600" b="0" i="1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rPr>
              <a:t>pre-requisite course: must be completed before</a:t>
            </a:r>
          </a:p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GB" sz="1600" b="0" i="1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rPr>
              <a:t>co-requisite course: must be done at the same time</a:t>
            </a:r>
          </a:p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45000"/>
              <a:buFont typeface="Wingdings" pitchFamily="2"/>
              <a:buChar char="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GB" sz="1600" b="0" i="1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rPr>
              <a:t>elective course: chosen by you, counts towards course requirements of degree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57120" y="0"/>
            <a:ext cx="8305920" cy="1004400"/>
          </a:xfrm>
          <a:custGeom>
            <a:avLst/>
            <a:gdLst>
              <a:gd name="f0" fmla="val w"/>
              <a:gd name="f1" fmla="val h"/>
              <a:gd name="f2" fmla="val 0"/>
              <a:gd name="f3" fmla="val 2791"/>
              <a:gd name="f4" fmla="val 23072"/>
              <a:gd name="f5" fmla="*/ f0 1 0"/>
              <a:gd name="f6" fmla="*/ f1 1 0"/>
              <a:gd name="f7" fmla="*/ 0 f5 1"/>
              <a:gd name="f8" fmla="*/ f4 f5 1"/>
              <a:gd name="f9" fmla="*/ f3 f6 1"/>
              <a:gd name="f10" fmla="*/ 0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" t="f10" r="f8" b="f9"/>
            <a:pathLst>
              <a:path>
                <a:moveTo>
                  <a:pt x="f2" y="f2"/>
                </a:moveTo>
                <a:lnTo>
                  <a:pt x="f4" y="f2"/>
                </a:lnTo>
                <a:lnTo>
                  <a:pt x="f4" y="f3"/>
                </a:lnTo>
                <a:lnTo>
                  <a:pt x="f2" y="f3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1599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3200" b="1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2"/>
                <a:ea typeface="Droid Sans Fallback" pitchFamily="2"/>
                <a:cs typeface="Droid Sans Fallback" pitchFamily="2"/>
              </a:rPr>
              <a:t>Majors offered in the Science Faculty </a:t>
            </a:r>
            <a:r>
              <a:rPr lang="en-ZA" sz="2800" b="1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2"/>
                <a:ea typeface="Droid Sans Fallback" pitchFamily="2"/>
                <a:cs typeface="Droid Sans Fallback" pitchFamily="2"/>
              </a:rPr>
              <a:t>(Handbook - pages 13-19)</a:t>
            </a:r>
          </a:p>
        </p:txBody>
      </p:sp>
      <p:sp>
        <p:nvSpPr>
          <p:cNvPr id="3" name="Freeform 2"/>
          <p:cNvSpPr/>
          <p:nvPr/>
        </p:nvSpPr>
        <p:spPr>
          <a:xfrm>
            <a:off x="3178080" y="1500119"/>
            <a:ext cx="2195280" cy="364679"/>
          </a:xfrm>
          <a:custGeom>
            <a:avLst/>
            <a:gdLst>
              <a:gd name="f0" fmla="val w"/>
              <a:gd name="f1" fmla="val h"/>
              <a:gd name="f2" fmla="val 0"/>
              <a:gd name="f3" fmla="val 1014"/>
              <a:gd name="f4" fmla="val 6463"/>
              <a:gd name="f5" fmla="*/ f0 1 0"/>
              <a:gd name="f6" fmla="*/ f1 1 0"/>
              <a:gd name="f7" fmla="*/ 0 f5 1"/>
              <a:gd name="f8" fmla="*/ f4 f5 1"/>
              <a:gd name="f9" fmla="*/ f3 f6 1"/>
              <a:gd name="f10" fmla="*/ 0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" t="f10" r="f8" b="f9"/>
            <a:pathLst>
              <a:path>
                <a:moveTo>
                  <a:pt x="f2" y="f2"/>
                </a:moveTo>
                <a:lnTo>
                  <a:pt x="f4" y="f2"/>
                </a:lnTo>
                <a:lnTo>
                  <a:pt x="f4" y="f3"/>
                </a:lnTo>
                <a:lnTo>
                  <a:pt x="f2" y="f3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Numerical Sciences</a:t>
            </a:r>
          </a:p>
        </p:txBody>
      </p:sp>
      <p:sp>
        <p:nvSpPr>
          <p:cNvPr id="4" name="Freeform 3"/>
          <p:cNvSpPr/>
          <p:nvPr/>
        </p:nvSpPr>
        <p:spPr>
          <a:xfrm>
            <a:off x="184320" y="1500119"/>
            <a:ext cx="2334960" cy="639000"/>
          </a:xfrm>
          <a:custGeom>
            <a:avLst/>
            <a:gdLst>
              <a:gd name="f0" fmla="val w"/>
              <a:gd name="f1" fmla="val h"/>
              <a:gd name="f2" fmla="val 0"/>
              <a:gd name="f3" fmla="val 2755"/>
              <a:gd name="f4" fmla="val 6489"/>
              <a:gd name="f5" fmla="*/ f0 1 0"/>
              <a:gd name="f6" fmla="*/ f1 1 0"/>
              <a:gd name="f7" fmla="*/ 0 f5 1"/>
              <a:gd name="f8" fmla="*/ f4 f5 1"/>
              <a:gd name="f9" fmla="*/ f3 f6 1"/>
              <a:gd name="f10" fmla="*/ 0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" t="f10" r="f8" b="f9"/>
            <a:pathLst>
              <a:path>
                <a:moveTo>
                  <a:pt x="f2" y="f2"/>
                </a:moveTo>
                <a:lnTo>
                  <a:pt x="f4" y="f2"/>
                </a:lnTo>
                <a:lnTo>
                  <a:pt x="f4" y="f3"/>
                </a:lnTo>
                <a:lnTo>
                  <a:pt x="f2" y="f3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Molecular &amp; Chemical Sciences</a:t>
            </a:r>
          </a:p>
        </p:txBody>
      </p:sp>
      <p:sp>
        <p:nvSpPr>
          <p:cNvPr id="5" name="Freeform 4"/>
          <p:cNvSpPr/>
          <p:nvPr/>
        </p:nvSpPr>
        <p:spPr>
          <a:xfrm>
            <a:off x="6221519" y="1492199"/>
            <a:ext cx="2663640" cy="639000"/>
          </a:xfrm>
          <a:custGeom>
            <a:avLst/>
            <a:gdLst>
              <a:gd name="f0" fmla="val w"/>
              <a:gd name="f1" fmla="val h"/>
              <a:gd name="f2" fmla="val 0"/>
              <a:gd name="f3" fmla="val 2536"/>
              <a:gd name="f4" fmla="val 7400"/>
              <a:gd name="f5" fmla="*/ f0 1 0"/>
              <a:gd name="f6" fmla="*/ f1 1 0"/>
              <a:gd name="f7" fmla="*/ 0 f5 1"/>
              <a:gd name="f8" fmla="*/ f4 f5 1"/>
              <a:gd name="f9" fmla="*/ f3 f6 1"/>
              <a:gd name="f10" fmla="*/ 0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" t="f10" r="f8" b="f9"/>
            <a:pathLst>
              <a:path>
                <a:moveTo>
                  <a:pt x="f2" y="f2"/>
                </a:moveTo>
                <a:lnTo>
                  <a:pt x="f4" y="f2"/>
                </a:lnTo>
                <a:lnTo>
                  <a:pt x="f4" y="f3"/>
                </a:lnTo>
                <a:lnTo>
                  <a:pt x="f2" y="f3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Biology, Earth &amp; Environmental Sciences</a:t>
            </a:r>
          </a:p>
        </p:txBody>
      </p:sp>
      <p:sp>
        <p:nvSpPr>
          <p:cNvPr id="6" name="Freeform 5"/>
          <p:cNvSpPr/>
          <p:nvPr/>
        </p:nvSpPr>
        <p:spPr>
          <a:xfrm>
            <a:off x="8643960" y="174600"/>
            <a:ext cx="349920" cy="456119"/>
          </a:xfrm>
          <a:custGeom>
            <a:avLst/>
            <a:gdLst>
              <a:gd name="f0" fmla="val w"/>
              <a:gd name="f1" fmla="val h"/>
              <a:gd name="f2" fmla="val 0"/>
              <a:gd name="f3" fmla="val 1268"/>
              <a:gd name="f4" fmla="val 974"/>
              <a:gd name="f5" fmla="*/ f0 1 0"/>
              <a:gd name="f6" fmla="*/ f1 1 0"/>
              <a:gd name="f7" fmla="*/ 0 f5 1"/>
              <a:gd name="f8" fmla="*/ f4 f5 1"/>
              <a:gd name="f9" fmla="*/ f3 f6 1"/>
              <a:gd name="f10" fmla="*/ 0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" t="f10" r="f8" b="f9"/>
            <a:pathLst>
              <a:path>
                <a:moveTo>
                  <a:pt x="f2" y="f2"/>
                </a:moveTo>
                <a:lnTo>
                  <a:pt x="f4" y="f2"/>
                </a:lnTo>
                <a:lnTo>
                  <a:pt x="f4" y="f3"/>
                </a:lnTo>
                <a:lnTo>
                  <a:pt x="f2" y="f3"/>
                </a:lnTo>
                <a:close/>
              </a:path>
            </a:pathLst>
          </a:custGeom>
          <a:noFill/>
          <a:ln w="25560">
            <a:solidFill>
              <a:srgbClr val="FFFFFF"/>
            </a:solidFill>
            <a:prstDash val="solid"/>
            <a:round/>
          </a:ln>
        </p:spPr>
        <p:txBody>
          <a:bodyPr vert="horz" wrap="none" lIns="90000" tIns="45000" rIns="90000" bIns="45000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2400" b="1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2"/>
                <a:ea typeface="Droid Sans Fallback" pitchFamily="2"/>
                <a:cs typeface="Droid Sans Fallback" pitchFamily="2"/>
              </a:rPr>
              <a:t>2</a:t>
            </a:r>
          </a:p>
        </p:txBody>
      </p:sp>
      <p:sp>
        <p:nvSpPr>
          <p:cNvPr id="7" name="Title 6"/>
          <p:cNvSpPr txBox="1">
            <a:spLocks noGrp="1"/>
          </p:cNvSpPr>
          <p:nvPr>
            <p:ph type="title" idx="4294967295"/>
          </p:nvPr>
        </p:nvSpPr>
        <p:spPr>
          <a:xfrm>
            <a:off x="457200" y="272880"/>
            <a:ext cx="8229600" cy="1144800"/>
          </a:xfrm>
        </p:spPr>
        <p:txBody>
          <a:bodyPr wrap="square" tIns="24120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GB"/>
              <a:t>Majors offered in the Science Faculty </a:t>
            </a:r>
            <a:br>
              <a:rPr lang="en-GB"/>
            </a:br>
            <a:r>
              <a:rPr lang="en-GB" sz="1400"/>
              <a:t>(Handbook - pages 13-19)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5200" y="2360160"/>
            <a:ext cx="1982170" cy="2132383"/>
          </a:xfrm>
          <a:prstGeom prst="rect">
            <a:avLst/>
          </a:prstGeom>
          <a:noFill/>
          <a:ln w="29160">
            <a:solidFill>
              <a:srgbClr val="D2A3FF"/>
            </a:solidFill>
            <a:prstDash val="solid"/>
          </a:ln>
        </p:spPr>
        <p:txBody>
          <a:bodyPr vert="horz" wrap="none" lIns="95040" tIns="50040" rIns="95040" bIns="50040" anchorCtr="0" compatLnSpc="1">
            <a:spAutoFit/>
          </a:bodyPr>
          <a:lstStyle/>
          <a:p>
            <a:pPr marL="107640" marR="0" lvl="0" indent="-1062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7640" algn="l"/>
                <a:tab pos="556559" algn="l"/>
                <a:tab pos="1005839" algn="l"/>
                <a:tab pos="1455120" algn="l"/>
                <a:tab pos="1904400" algn="l"/>
                <a:tab pos="2353680" algn="l"/>
                <a:tab pos="2802960" algn="l"/>
                <a:tab pos="3252240" algn="l"/>
                <a:tab pos="3701520" algn="l"/>
                <a:tab pos="4150799" algn="l"/>
                <a:tab pos="4600080" algn="l"/>
                <a:tab pos="5049359" algn="l"/>
                <a:tab pos="5498640" algn="l"/>
                <a:tab pos="5947920" algn="l"/>
                <a:tab pos="6397200" algn="l"/>
                <a:tab pos="6846480" algn="l"/>
                <a:tab pos="7295760" algn="l"/>
                <a:tab pos="7745040" algn="l"/>
                <a:tab pos="8194319" algn="l"/>
                <a:tab pos="8643600" algn="l"/>
                <a:tab pos="9092880" algn="l"/>
              </a:tabLst>
            </a:pPr>
            <a:r>
              <a:rPr lang="en-ZA" sz="2200" b="1" i="0" u="none" strike="noStrike" cap="none" baseline="0" dirty="0">
                <a:ln>
                  <a:noFill/>
                </a:ln>
                <a:solidFill>
                  <a:srgbClr val="FF33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Biochemistry</a:t>
            </a:r>
          </a:p>
          <a:p>
            <a:pPr marL="107640" marR="0" lvl="0" indent="-1062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7640" algn="l"/>
                <a:tab pos="556559" algn="l"/>
                <a:tab pos="1005839" algn="l"/>
                <a:tab pos="1455120" algn="l"/>
                <a:tab pos="1904400" algn="l"/>
                <a:tab pos="2353680" algn="l"/>
                <a:tab pos="2802960" algn="l"/>
                <a:tab pos="3252240" algn="l"/>
                <a:tab pos="3701520" algn="l"/>
                <a:tab pos="4150799" algn="l"/>
                <a:tab pos="4600080" algn="l"/>
                <a:tab pos="5049359" algn="l"/>
                <a:tab pos="5498640" algn="l"/>
                <a:tab pos="5947920" algn="l"/>
                <a:tab pos="6397200" algn="l"/>
                <a:tab pos="6846480" algn="l"/>
                <a:tab pos="7295760" algn="l"/>
                <a:tab pos="7745040" algn="l"/>
                <a:tab pos="8194319" algn="l"/>
                <a:tab pos="8643600" algn="l"/>
                <a:tab pos="9092880" algn="l"/>
              </a:tabLst>
            </a:pPr>
            <a:r>
              <a:rPr lang="en-ZA" sz="2200" b="1" i="0" u="none" strike="noStrike" cap="none" baseline="0" dirty="0">
                <a:ln>
                  <a:noFill/>
                </a:ln>
                <a:solidFill>
                  <a:srgbClr val="FF33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Chemistry</a:t>
            </a:r>
          </a:p>
          <a:p>
            <a:pPr marL="107640" marR="0" lvl="0" indent="-1062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7640" algn="l"/>
                <a:tab pos="556559" algn="l"/>
                <a:tab pos="1005839" algn="l"/>
                <a:tab pos="1455120" algn="l"/>
                <a:tab pos="1904400" algn="l"/>
                <a:tab pos="2353680" algn="l"/>
                <a:tab pos="2802960" algn="l"/>
                <a:tab pos="3252240" algn="l"/>
                <a:tab pos="3701520" algn="l"/>
                <a:tab pos="4150799" algn="l"/>
                <a:tab pos="4600080" algn="l"/>
                <a:tab pos="5049359" algn="l"/>
                <a:tab pos="5498640" algn="l"/>
                <a:tab pos="5947920" algn="l"/>
                <a:tab pos="6397200" algn="l"/>
                <a:tab pos="6846480" algn="l"/>
                <a:tab pos="7295760" algn="l"/>
                <a:tab pos="7745040" algn="l"/>
                <a:tab pos="8194319" algn="l"/>
                <a:tab pos="8643600" algn="l"/>
                <a:tab pos="9092880" algn="l"/>
              </a:tabLst>
            </a:pPr>
            <a:r>
              <a:rPr lang="en-ZA" sz="2200" b="1" i="0" u="none" strike="noStrike" cap="none" baseline="0" dirty="0">
                <a:ln>
                  <a:noFill/>
                </a:ln>
                <a:solidFill>
                  <a:srgbClr val="FF33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Genetics</a:t>
            </a:r>
          </a:p>
          <a:p>
            <a:pPr marL="107640" marR="0" lvl="0" indent="-1062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7640" algn="l"/>
                <a:tab pos="556559" algn="l"/>
                <a:tab pos="1005839" algn="l"/>
                <a:tab pos="1455120" algn="l"/>
                <a:tab pos="1904400" algn="l"/>
                <a:tab pos="2353680" algn="l"/>
                <a:tab pos="2802960" algn="l"/>
                <a:tab pos="3252240" algn="l"/>
                <a:tab pos="3701520" algn="l"/>
                <a:tab pos="4150799" algn="l"/>
                <a:tab pos="4600080" algn="l"/>
                <a:tab pos="5049359" algn="l"/>
                <a:tab pos="5498640" algn="l"/>
                <a:tab pos="5947920" algn="l"/>
                <a:tab pos="6397200" algn="l"/>
                <a:tab pos="6846480" algn="l"/>
                <a:tab pos="7295760" algn="l"/>
                <a:tab pos="7745040" algn="l"/>
                <a:tab pos="8194319" algn="l"/>
                <a:tab pos="8643600" algn="l"/>
                <a:tab pos="9092880" algn="l"/>
              </a:tabLst>
            </a:pPr>
            <a:r>
              <a:rPr lang="en-ZA" sz="2200" b="1" i="0" u="none" strike="noStrike" cap="none" baseline="0" dirty="0">
                <a:ln>
                  <a:noFill/>
                </a:ln>
                <a:solidFill>
                  <a:srgbClr val="FF33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Human </a:t>
            </a:r>
            <a:endParaRPr lang="en-ZA" sz="2200" b="1" i="0" u="none" strike="noStrike" cap="none" baseline="0" dirty="0" smtClean="0">
              <a:ln>
                <a:noFill/>
              </a:ln>
              <a:solidFill>
                <a:srgbClr val="FF33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  <a:p>
            <a:pPr marL="107640" marR="0" lvl="0" indent="-1062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7640" algn="l"/>
                <a:tab pos="556559" algn="l"/>
                <a:tab pos="1005839" algn="l"/>
                <a:tab pos="1455120" algn="l"/>
                <a:tab pos="1904400" algn="l"/>
                <a:tab pos="2353680" algn="l"/>
                <a:tab pos="2802960" algn="l"/>
                <a:tab pos="3252240" algn="l"/>
                <a:tab pos="3701520" algn="l"/>
                <a:tab pos="4150799" algn="l"/>
                <a:tab pos="4600080" algn="l"/>
                <a:tab pos="5049359" algn="l"/>
                <a:tab pos="5498640" algn="l"/>
                <a:tab pos="5947920" algn="l"/>
                <a:tab pos="6397200" algn="l"/>
                <a:tab pos="6846480" algn="l"/>
                <a:tab pos="7295760" algn="l"/>
                <a:tab pos="7745040" algn="l"/>
                <a:tab pos="8194319" algn="l"/>
                <a:tab pos="8643600" algn="l"/>
                <a:tab pos="9092880" algn="l"/>
              </a:tabLst>
            </a:pPr>
            <a:r>
              <a:rPr lang="en-ZA" sz="2200" b="1" i="0" u="none" strike="noStrike" cap="none" baseline="0" dirty="0" smtClean="0">
                <a:ln>
                  <a:noFill/>
                </a:ln>
                <a:solidFill>
                  <a:srgbClr val="FF33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Anatomy </a:t>
            </a:r>
            <a:r>
              <a:rPr lang="en-ZA" sz="2200" b="1" i="0" u="none" strike="noStrike" cap="none" baseline="0" dirty="0">
                <a:ln>
                  <a:noFill/>
                </a:ln>
                <a:solidFill>
                  <a:srgbClr val="FF33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&amp; </a:t>
            </a:r>
            <a:endParaRPr lang="en-ZA" sz="2200" b="1" i="0" u="none" strike="noStrike" cap="none" baseline="0" dirty="0" smtClean="0">
              <a:ln>
                <a:noFill/>
              </a:ln>
              <a:solidFill>
                <a:srgbClr val="FF33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  <a:p>
            <a:pPr marL="107640" marR="0" lvl="0" indent="-1062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7640" algn="l"/>
                <a:tab pos="556559" algn="l"/>
                <a:tab pos="1005839" algn="l"/>
                <a:tab pos="1455120" algn="l"/>
                <a:tab pos="1904400" algn="l"/>
                <a:tab pos="2353680" algn="l"/>
                <a:tab pos="2802960" algn="l"/>
                <a:tab pos="3252240" algn="l"/>
                <a:tab pos="3701520" algn="l"/>
                <a:tab pos="4150799" algn="l"/>
                <a:tab pos="4600080" algn="l"/>
                <a:tab pos="5049359" algn="l"/>
                <a:tab pos="5498640" algn="l"/>
                <a:tab pos="5947920" algn="l"/>
                <a:tab pos="6397200" algn="l"/>
                <a:tab pos="6846480" algn="l"/>
                <a:tab pos="7295760" algn="l"/>
                <a:tab pos="7745040" algn="l"/>
                <a:tab pos="8194319" algn="l"/>
                <a:tab pos="8643600" algn="l"/>
                <a:tab pos="9092880" algn="l"/>
              </a:tabLst>
            </a:pPr>
            <a:r>
              <a:rPr lang="en-ZA" sz="2200" b="1" i="0" u="none" strike="noStrike" cap="none" baseline="0" dirty="0" smtClean="0">
                <a:ln>
                  <a:noFill/>
                </a:ln>
                <a:solidFill>
                  <a:srgbClr val="FF33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Physiology</a:t>
            </a:r>
            <a:endParaRPr lang="en-ZA" sz="2200" b="1" i="0" u="none" strike="noStrike" cap="none" baseline="0" dirty="0">
              <a:ln>
                <a:noFill/>
              </a:ln>
              <a:solidFill>
                <a:srgbClr val="FF33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1120" y="2359800"/>
            <a:ext cx="3319074" cy="3825154"/>
          </a:xfrm>
          <a:prstGeom prst="rect">
            <a:avLst/>
          </a:prstGeom>
          <a:noFill/>
          <a:ln w="29160">
            <a:solidFill>
              <a:srgbClr val="D2A3FF"/>
            </a:solidFill>
            <a:prstDash val="solid"/>
          </a:ln>
        </p:spPr>
        <p:txBody>
          <a:bodyPr vert="horz" wrap="none" lIns="95040" tIns="50040" rIns="95040" bIns="50040" anchorCtr="0" compatLnSpc="1">
            <a:spAutoFit/>
          </a:bodyPr>
          <a:lstStyle/>
          <a:p>
            <a:pPr marL="107640" marR="0" lvl="0" indent="-1062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7640" algn="l"/>
                <a:tab pos="556559" algn="l"/>
                <a:tab pos="1005839" algn="l"/>
                <a:tab pos="1455120" algn="l"/>
                <a:tab pos="1904400" algn="l"/>
                <a:tab pos="2353680" algn="l"/>
                <a:tab pos="2802960" algn="l"/>
                <a:tab pos="3252240" algn="l"/>
                <a:tab pos="3701520" algn="l"/>
                <a:tab pos="4150799" algn="l"/>
                <a:tab pos="4600080" algn="l"/>
                <a:tab pos="5049359" algn="l"/>
                <a:tab pos="5498640" algn="l"/>
                <a:tab pos="5947920" algn="l"/>
                <a:tab pos="6397200" algn="l"/>
                <a:tab pos="6846480" algn="l"/>
                <a:tab pos="7295760" algn="l"/>
                <a:tab pos="7745040" algn="l"/>
                <a:tab pos="8194319" algn="l"/>
                <a:tab pos="8643600" algn="l"/>
                <a:tab pos="9092880" algn="l"/>
              </a:tabLst>
            </a:pPr>
            <a:r>
              <a:rPr lang="en-ZA" sz="2200" b="1" i="0" u="none" strike="noStrike" cap="none" baseline="0" dirty="0">
                <a:ln>
                  <a:noFill/>
                </a:ln>
                <a:solidFill>
                  <a:srgbClr val="FF99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Applied Mathematics</a:t>
            </a:r>
          </a:p>
          <a:p>
            <a:pPr marL="107640" marR="0" lvl="0" indent="-1062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7640" algn="l"/>
                <a:tab pos="556559" algn="l"/>
                <a:tab pos="1005839" algn="l"/>
                <a:tab pos="1455120" algn="l"/>
                <a:tab pos="1904400" algn="l"/>
                <a:tab pos="2353680" algn="l"/>
                <a:tab pos="2802960" algn="l"/>
                <a:tab pos="3252240" algn="l"/>
                <a:tab pos="3701520" algn="l"/>
                <a:tab pos="4150799" algn="l"/>
                <a:tab pos="4600080" algn="l"/>
                <a:tab pos="5049359" algn="l"/>
                <a:tab pos="5498640" algn="l"/>
                <a:tab pos="5947920" algn="l"/>
                <a:tab pos="6397200" algn="l"/>
                <a:tab pos="6846480" algn="l"/>
                <a:tab pos="7295760" algn="l"/>
                <a:tab pos="7745040" algn="l"/>
                <a:tab pos="8194319" algn="l"/>
                <a:tab pos="8643600" algn="l"/>
                <a:tab pos="9092880" algn="l"/>
              </a:tabLst>
            </a:pPr>
            <a:r>
              <a:rPr lang="en-ZA" sz="2200" b="1" i="0" u="none" strike="noStrike" cap="none" baseline="0" dirty="0">
                <a:ln>
                  <a:noFill/>
                </a:ln>
                <a:solidFill>
                  <a:srgbClr val="FF99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Applied Statistics</a:t>
            </a:r>
          </a:p>
          <a:p>
            <a:pPr marL="107640" marR="0" lvl="0" indent="-1062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7640" algn="l"/>
                <a:tab pos="556559" algn="l"/>
                <a:tab pos="1005839" algn="l"/>
                <a:tab pos="1455120" algn="l"/>
                <a:tab pos="1904400" algn="l"/>
                <a:tab pos="2353680" algn="l"/>
                <a:tab pos="2802960" algn="l"/>
                <a:tab pos="3252240" algn="l"/>
                <a:tab pos="3701520" algn="l"/>
                <a:tab pos="4150799" algn="l"/>
                <a:tab pos="4600080" algn="l"/>
                <a:tab pos="5049359" algn="l"/>
                <a:tab pos="5498640" algn="l"/>
                <a:tab pos="5947920" algn="l"/>
                <a:tab pos="6397200" algn="l"/>
                <a:tab pos="6846480" algn="l"/>
                <a:tab pos="7295760" algn="l"/>
                <a:tab pos="7745040" algn="l"/>
                <a:tab pos="8194319" algn="l"/>
                <a:tab pos="8643600" algn="l"/>
                <a:tab pos="9092880" algn="l"/>
              </a:tabLst>
            </a:pPr>
            <a:r>
              <a:rPr lang="en-ZA" sz="2200" b="1" i="0" u="none" strike="noStrike" cap="none" baseline="0" dirty="0">
                <a:ln>
                  <a:noFill/>
                </a:ln>
                <a:solidFill>
                  <a:srgbClr val="FF99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Astrophysics</a:t>
            </a:r>
          </a:p>
          <a:p>
            <a:pPr marL="107640" marR="0" lvl="0" indent="-1062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7640" algn="l"/>
                <a:tab pos="556559" algn="l"/>
                <a:tab pos="1005839" algn="l"/>
                <a:tab pos="1455120" algn="l"/>
                <a:tab pos="1904400" algn="l"/>
                <a:tab pos="2353680" algn="l"/>
                <a:tab pos="2802960" algn="l"/>
                <a:tab pos="3252240" algn="l"/>
                <a:tab pos="3701520" algn="l"/>
                <a:tab pos="4150799" algn="l"/>
                <a:tab pos="4600080" algn="l"/>
                <a:tab pos="5049359" algn="l"/>
                <a:tab pos="5498640" algn="l"/>
                <a:tab pos="5947920" algn="l"/>
                <a:tab pos="6397200" algn="l"/>
                <a:tab pos="6846480" algn="l"/>
                <a:tab pos="7295760" algn="l"/>
                <a:tab pos="7745040" algn="l"/>
                <a:tab pos="8194319" algn="l"/>
                <a:tab pos="8643600" algn="l"/>
                <a:tab pos="9092880" algn="l"/>
              </a:tabLst>
            </a:pPr>
            <a:r>
              <a:rPr lang="en-ZA" sz="2200" b="1" i="0" u="none" strike="noStrike" cap="none" baseline="0" dirty="0">
                <a:ln>
                  <a:noFill/>
                </a:ln>
                <a:solidFill>
                  <a:srgbClr val="FF99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Business Computing</a:t>
            </a:r>
          </a:p>
          <a:p>
            <a:pPr marL="107640" marR="0" lvl="0" indent="-1062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7640" algn="l"/>
                <a:tab pos="556559" algn="l"/>
                <a:tab pos="1005839" algn="l"/>
                <a:tab pos="1455120" algn="l"/>
                <a:tab pos="1904400" algn="l"/>
                <a:tab pos="2353680" algn="l"/>
                <a:tab pos="2802960" algn="l"/>
                <a:tab pos="3252240" algn="l"/>
                <a:tab pos="3701520" algn="l"/>
                <a:tab pos="4150799" algn="l"/>
                <a:tab pos="4600080" algn="l"/>
                <a:tab pos="5049359" algn="l"/>
                <a:tab pos="5498640" algn="l"/>
                <a:tab pos="5947920" algn="l"/>
                <a:tab pos="6397200" algn="l"/>
                <a:tab pos="6846480" algn="l"/>
                <a:tab pos="7295760" algn="l"/>
                <a:tab pos="7745040" algn="l"/>
                <a:tab pos="8194319" algn="l"/>
                <a:tab pos="8643600" algn="l"/>
                <a:tab pos="9092880" algn="l"/>
              </a:tabLst>
            </a:pPr>
            <a:r>
              <a:rPr lang="en-ZA" sz="2200" b="1" i="0" u="none" strike="noStrike" cap="none" baseline="0" dirty="0">
                <a:ln>
                  <a:noFill/>
                </a:ln>
                <a:solidFill>
                  <a:srgbClr val="FF99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Computer Engineering</a:t>
            </a:r>
          </a:p>
          <a:p>
            <a:pPr marL="107640" marR="0" lvl="0" indent="-1062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7640" algn="l"/>
                <a:tab pos="556559" algn="l"/>
                <a:tab pos="1005839" algn="l"/>
                <a:tab pos="1455120" algn="l"/>
                <a:tab pos="1904400" algn="l"/>
                <a:tab pos="2353680" algn="l"/>
                <a:tab pos="2802960" algn="l"/>
                <a:tab pos="3252240" algn="l"/>
                <a:tab pos="3701520" algn="l"/>
                <a:tab pos="4150799" algn="l"/>
                <a:tab pos="4600080" algn="l"/>
                <a:tab pos="5049359" algn="l"/>
                <a:tab pos="5498640" algn="l"/>
                <a:tab pos="5947920" algn="l"/>
                <a:tab pos="6397200" algn="l"/>
                <a:tab pos="6846480" algn="l"/>
                <a:tab pos="7295760" algn="l"/>
                <a:tab pos="7745040" algn="l"/>
                <a:tab pos="8194319" algn="l"/>
                <a:tab pos="8643600" algn="l"/>
                <a:tab pos="9092880" algn="l"/>
              </a:tabLst>
            </a:pPr>
            <a:r>
              <a:rPr lang="en-ZA" sz="2200" b="1" i="0" u="none" strike="noStrike" cap="none" baseline="0" dirty="0">
                <a:ln>
                  <a:noFill/>
                </a:ln>
                <a:solidFill>
                  <a:srgbClr val="FF99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Computer Games </a:t>
            </a:r>
            <a:endParaRPr lang="en-ZA" sz="2200" b="1" i="0" u="none" strike="noStrike" cap="none" baseline="0" dirty="0" smtClean="0">
              <a:ln>
                <a:noFill/>
              </a:ln>
              <a:solidFill>
                <a:srgbClr val="FF99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  <a:p>
            <a:pPr marL="107640" marR="0" lvl="0" indent="-1062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7640" algn="l"/>
                <a:tab pos="556559" algn="l"/>
                <a:tab pos="1005839" algn="l"/>
                <a:tab pos="1455120" algn="l"/>
                <a:tab pos="1904400" algn="l"/>
                <a:tab pos="2353680" algn="l"/>
                <a:tab pos="2802960" algn="l"/>
                <a:tab pos="3252240" algn="l"/>
                <a:tab pos="3701520" algn="l"/>
                <a:tab pos="4150799" algn="l"/>
                <a:tab pos="4600080" algn="l"/>
                <a:tab pos="5049359" algn="l"/>
                <a:tab pos="5498640" algn="l"/>
                <a:tab pos="5947920" algn="l"/>
                <a:tab pos="6397200" algn="l"/>
                <a:tab pos="6846480" algn="l"/>
                <a:tab pos="7295760" algn="l"/>
                <a:tab pos="7745040" algn="l"/>
                <a:tab pos="8194319" algn="l"/>
                <a:tab pos="8643600" algn="l"/>
                <a:tab pos="9092880" algn="l"/>
              </a:tabLst>
            </a:pPr>
            <a:r>
              <a:rPr lang="en-ZA" sz="2200" b="1" i="0" u="none" strike="noStrike" cap="none" baseline="0" dirty="0" smtClean="0">
                <a:ln>
                  <a:noFill/>
                </a:ln>
                <a:solidFill>
                  <a:srgbClr val="FF99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Development</a:t>
            </a:r>
            <a:endParaRPr lang="en-ZA" sz="2200" b="1" i="0" u="none" strike="noStrike" cap="none" baseline="0" dirty="0">
              <a:ln>
                <a:noFill/>
              </a:ln>
              <a:solidFill>
                <a:srgbClr val="FF99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  <a:p>
            <a:pPr marL="107640" marR="0" lvl="0" indent="-1062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7640" algn="l"/>
                <a:tab pos="556559" algn="l"/>
                <a:tab pos="1005839" algn="l"/>
                <a:tab pos="1455120" algn="l"/>
                <a:tab pos="1904400" algn="l"/>
                <a:tab pos="2353680" algn="l"/>
                <a:tab pos="2802960" algn="l"/>
                <a:tab pos="3252240" algn="l"/>
                <a:tab pos="3701520" algn="l"/>
                <a:tab pos="4150799" algn="l"/>
                <a:tab pos="4600080" algn="l"/>
                <a:tab pos="5049359" algn="l"/>
                <a:tab pos="5498640" algn="l"/>
                <a:tab pos="5947920" algn="l"/>
                <a:tab pos="6397200" algn="l"/>
                <a:tab pos="6846480" algn="l"/>
                <a:tab pos="7295760" algn="l"/>
                <a:tab pos="7745040" algn="l"/>
                <a:tab pos="8194319" algn="l"/>
                <a:tab pos="8643600" algn="l"/>
                <a:tab pos="9092880" algn="l"/>
              </a:tabLst>
            </a:pPr>
            <a:r>
              <a:rPr lang="en-ZA" sz="2200" b="1" i="0" u="none" strike="noStrike" cap="none" baseline="0" dirty="0">
                <a:ln>
                  <a:noFill/>
                </a:ln>
                <a:solidFill>
                  <a:srgbClr val="FF99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Computer Science</a:t>
            </a:r>
          </a:p>
          <a:p>
            <a:pPr marL="107640" marR="0" lvl="0" indent="-1062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7640" algn="l"/>
                <a:tab pos="556559" algn="l"/>
                <a:tab pos="1005839" algn="l"/>
                <a:tab pos="1455120" algn="l"/>
                <a:tab pos="1904400" algn="l"/>
                <a:tab pos="2353680" algn="l"/>
                <a:tab pos="2802960" algn="l"/>
                <a:tab pos="3252240" algn="l"/>
                <a:tab pos="3701520" algn="l"/>
                <a:tab pos="4150799" algn="l"/>
                <a:tab pos="4600080" algn="l"/>
                <a:tab pos="5049359" algn="l"/>
                <a:tab pos="5498640" algn="l"/>
                <a:tab pos="5947920" algn="l"/>
                <a:tab pos="6397200" algn="l"/>
                <a:tab pos="6846480" algn="l"/>
                <a:tab pos="7295760" algn="l"/>
                <a:tab pos="7745040" algn="l"/>
                <a:tab pos="8194319" algn="l"/>
                <a:tab pos="8643600" algn="l"/>
                <a:tab pos="9092880" algn="l"/>
              </a:tabLst>
            </a:pPr>
            <a:r>
              <a:rPr lang="en-ZA" sz="2200" b="1" i="0" u="none" strike="noStrike" cap="none" baseline="0" dirty="0">
                <a:ln>
                  <a:noFill/>
                </a:ln>
                <a:solidFill>
                  <a:srgbClr val="FF99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Mathematics</a:t>
            </a:r>
          </a:p>
          <a:p>
            <a:pPr marL="107640" marR="0" lvl="0" indent="-1062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7640" algn="l"/>
                <a:tab pos="556559" algn="l"/>
                <a:tab pos="1005839" algn="l"/>
                <a:tab pos="1455120" algn="l"/>
                <a:tab pos="1904400" algn="l"/>
                <a:tab pos="2353680" algn="l"/>
                <a:tab pos="2802960" algn="l"/>
                <a:tab pos="3252240" algn="l"/>
                <a:tab pos="3701520" algn="l"/>
                <a:tab pos="4150799" algn="l"/>
                <a:tab pos="4600080" algn="l"/>
                <a:tab pos="5049359" algn="l"/>
                <a:tab pos="5498640" algn="l"/>
                <a:tab pos="5947920" algn="l"/>
                <a:tab pos="6397200" algn="l"/>
                <a:tab pos="6846480" algn="l"/>
                <a:tab pos="7295760" algn="l"/>
                <a:tab pos="7745040" algn="l"/>
                <a:tab pos="8194319" algn="l"/>
                <a:tab pos="8643600" algn="l"/>
                <a:tab pos="9092880" algn="l"/>
              </a:tabLst>
            </a:pPr>
            <a:r>
              <a:rPr lang="en-ZA" sz="2200" b="1" i="0" u="none" strike="noStrike" cap="none" baseline="0" dirty="0">
                <a:ln>
                  <a:noFill/>
                </a:ln>
                <a:solidFill>
                  <a:srgbClr val="FF99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Mathematical Statistics</a:t>
            </a:r>
          </a:p>
          <a:p>
            <a:pPr marL="107640" marR="0" lvl="0" indent="-1062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7640" algn="l"/>
                <a:tab pos="556559" algn="l"/>
                <a:tab pos="1005839" algn="l"/>
                <a:tab pos="1455120" algn="l"/>
                <a:tab pos="1904400" algn="l"/>
                <a:tab pos="2353680" algn="l"/>
                <a:tab pos="2802960" algn="l"/>
                <a:tab pos="3252240" algn="l"/>
                <a:tab pos="3701520" algn="l"/>
                <a:tab pos="4150799" algn="l"/>
                <a:tab pos="4600080" algn="l"/>
                <a:tab pos="5049359" algn="l"/>
                <a:tab pos="5498640" algn="l"/>
                <a:tab pos="5947920" algn="l"/>
                <a:tab pos="6397200" algn="l"/>
                <a:tab pos="6846480" algn="l"/>
                <a:tab pos="7295760" algn="l"/>
                <a:tab pos="7745040" algn="l"/>
                <a:tab pos="8194319" algn="l"/>
                <a:tab pos="8643600" algn="l"/>
                <a:tab pos="9092880" algn="l"/>
              </a:tabLst>
            </a:pPr>
            <a:r>
              <a:rPr lang="en-ZA" sz="2200" b="1" i="0" u="none" strike="noStrike" cap="none" baseline="0" dirty="0">
                <a:ln>
                  <a:noFill/>
                </a:ln>
                <a:solidFill>
                  <a:srgbClr val="FF99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Physics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7479" y="2359800"/>
            <a:ext cx="2871837" cy="2871046"/>
          </a:xfrm>
          <a:prstGeom prst="rect">
            <a:avLst/>
          </a:prstGeom>
          <a:noFill/>
          <a:ln w="29160">
            <a:solidFill>
              <a:srgbClr val="D2A3FF"/>
            </a:solidFill>
            <a:prstDash val="solid"/>
          </a:ln>
        </p:spPr>
        <p:txBody>
          <a:bodyPr vert="horz" wrap="none" lIns="95040" tIns="50040" rIns="95040" bIns="50040" anchorCtr="0" compatLnSpc="1">
            <a:spAutoFit/>
          </a:bodyPr>
          <a:lstStyle/>
          <a:p>
            <a:pPr marL="107640" marR="0" lvl="0" indent="-1062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7640" algn="l"/>
                <a:tab pos="556559" algn="l"/>
                <a:tab pos="1005839" algn="l"/>
                <a:tab pos="1455120" algn="l"/>
                <a:tab pos="1904400" algn="l"/>
                <a:tab pos="2353680" algn="l"/>
                <a:tab pos="2802960" algn="l"/>
                <a:tab pos="3252240" algn="l"/>
                <a:tab pos="3701520" algn="l"/>
                <a:tab pos="4150799" algn="l"/>
                <a:tab pos="4600080" algn="l"/>
                <a:tab pos="5049359" algn="l"/>
                <a:tab pos="5498640" algn="l"/>
                <a:tab pos="5947920" algn="l"/>
                <a:tab pos="6397200" algn="l"/>
                <a:tab pos="6846480" algn="l"/>
                <a:tab pos="7295760" algn="l"/>
                <a:tab pos="7745040" algn="l"/>
                <a:tab pos="8194319" algn="l"/>
                <a:tab pos="8643600" algn="l"/>
                <a:tab pos="9092880" algn="l"/>
              </a:tabLst>
            </a:pPr>
            <a:r>
              <a:rPr lang="en-ZA" sz="2000" b="1" i="0" u="none" strike="noStrike" cap="none" baseline="0" dirty="0">
                <a:ln>
                  <a:noFill/>
                </a:ln>
                <a:solidFill>
                  <a:srgbClr val="00CC99"/>
                </a:solidFill>
                <a:latin typeface="Arial" pitchFamily="2"/>
                <a:ea typeface="Droid Sans Fallback" pitchFamily="2"/>
                <a:cs typeface="Droid Sans Fallback" pitchFamily="2"/>
              </a:rPr>
              <a:t>Applied Biology</a:t>
            </a:r>
          </a:p>
          <a:p>
            <a:pPr marL="107640" marR="0" lvl="0" indent="-1062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7640" algn="l"/>
                <a:tab pos="556559" algn="l"/>
                <a:tab pos="1005839" algn="l"/>
                <a:tab pos="1455120" algn="l"/>
                <a:tab pos="1904400" algn="l"/>
                <a:tab pos="2353680" algn="l"/>
                <a:tab pos="2802960" algn="l"/>
                <a:tab pos="3252240" algn="l"/>
                <a:tab pos="3701520" algn="l"/>
                <a:tab pos="4150799" algn="l"/>
                <a:tab pos="4600080" algn="l"/>
                <a:tab pos="5049359" algn="l"/>
                <a:tab pos="5498640" algn="l"/>
                <a:tab pos="5947920" algn="l"/>
                <a:tab pos="6397200" algn="l"/>
                <a:tab pos="6846480" algn="l"/>
                <a:tab pos="7295760" algn="l"/>
                <a:tab pos="7745040" algn="l"/>
                <a:tab pos="8194319" algn="l"/>
                <a:tab pos="8643600" algn="l"/>
                <a:tab pos="9092880" algn="l"/>
              </a:tabLst>
            </a:pPr>
            <a:r>
              <a:rPr lang="en-ZA" sz="2000" b="1" i="0" u="none" strike="noStrike" cap="none" baseline="0" dirty="0">
                <a:ln>
                  <a:noFill/>
                </a:ln>
                <a:solidFill>
                  <a:srgbClr val="00CC99"/>
                </a:solidFill>
                <a:latin typeface="Arial" pitchFamily="2"/>
                <a:ea typeface="Droid Sans Fallback" pitchFamily="2"/>
                <a:cs typeface="Droid Sans Fallback" pitchFamily="2"/>
              </a:rPr>
              <a:t>Archaeology</a:t>
            </a:r>
          </a:p>
          <a:p>
            <a:pPr marL="107640" marR="0" lvl="0" indent="-1062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7640" algn="l"/>
                <a:tab pos="556559" algn="l"/>
                <a:tab pos="1005839" algn="l"/>
                <a:tab pos="1455120" algn="l"/>
                <a:tab pos="1904400" algn="l"/>
                <a:tab pos="2353680" algn="l"/>
                <a:tab pos="2802960" algn="l"/>
                <a:tab pos="3252240" algn="l"/>
                <a:tab pos="3701520" algn="l"/>
                <a:tab pos="4150799" algn="l"/>
                <a:tab pos="4600080" algn="l"/>
                <a:tab pos="5049359" algn="l"/>
                <a:tab pos="5498640" algn="l"/>
                <a:tab pos="5947920" algn="l"/>
                <a:tab pos="6397200" algn="l"/>
                <a:tab pos="6846480" algn="l"/>
                <a:tab pos="7295760" algn="l"/>
                <a:tab pos="7745040" algn="l"/>
                <a:tab pos="8194319" algn="l"/>
                <a:tab pos="8643600" algn="l"/>
                <a:tab pos="9092880" algn="l"/>
              </a:tabLst>
            </a:pPr>
            <a:r>
              <a:rPr lang="en-ZA" sz="2000" b="1" i="0" u="none" strike="noStrike" cap="none" baseline="0" dirty="0">
                <a:ln>
                  <a:noFill/>
                </a:ln>
                <a:solidFill>
                  <a:srgbClr val="00CC99"/>
                </a:solidFill>
                <a:latin typeface="Arial" pitchFamily="2"/>
                <a:ea typeface="Droid Sans Fallback" pitchFamily="2"/>
                <a:cs typeface="Droid Sans Fallback" pitchFamily="2"/>
              </a:rPr>
              <a:t>Ecology &amp; Evolution</a:t>
            </a:r>
          </a:p>
          <a:p>
            <a:pPr marL="107640" marR="0" lvl="0" indent="-1062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7640" algn="l"/>
                <a:tab pos="556559" algn="l"/>
                <a:tab pos="1005839" algn="l"/>
                <a:tab pos="1455120" algn="l"/>
                <a:tab pos="1904400" algn="l"/>
                <a:tab pos="2353680" algn="l"/>
                <a:tab pos="2802960" algn="l"/>
                <a:tab pos="3252240" algn="l"/>
                <a:tab pos="3701520" algn="l"/>
                <a:tab pos="4150799" algn="l"/>
                <a:tab pos="4600080" algn="l"/>
                <a:tab pos="5049359" algn="l"/>
                <a:tab pos="5498640" algn="l"/>
                <a:tab pos="5947920" algn="l"/>
                <a:tab pos="6397200" algn="l"/>
                <a:tab pos="6846480" algn="l"/>
                <a:tab pos="7295760" algn="l"/>
                <a:tab pos="7745040" algn="l"/>
                <a:tab pos="8194319" algn="l"/>
                <a:tab pos="8643600" algn="l"/>
                <a:tab pos="9092880" algn="l"/>
              </a:tabLst>
            </a:pPr>
            <a:r>
              <a:rPr lang="en-ZA" sz="2000" b="1" i="0" u="none" strike="noStrike" cap="none" baseline="0" dirty="0">
                <a:ln>
                  <a:noFill/>
                </a:ln>
                <a:solidFill>
                  <a:srgbClr val="00CC99"/>
                </a:solidFill>
                <a:latin typeface="Arial" pitchFamily="2"/>
                <a:ea typeface="Droid Sans Fallback" pitchFamily="2"/>
                <a:cs typeface="Droid Sans Fallback" pitchFamily="2"/>
              </a:rPr>
              <a:t>Environmental &amp; </a:t>
            </a:r>
            <a:endParaRPr lang="en-ZA" sz="2000" b="1" i="0" u="none" strike="noStrike" cap="none" baseline="0" dirty="0" smtClean="0">
              <a:ln>
                <a:noFill/>
              </a:ln>
              <a:solidFill>
                <a:srgbClr val="00CC99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  <a:p>
            <a:pPr marL="107640" marR="0" lvl="0" indent="-1062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7640" algn="l"/>
                <a:tab pos="556559" algn="l"/>
                <a:tab pos="1005839" algn="l"/>
                <a:tab pos="1455120" algn="l"/>
                <a:tab pos="1904400" algn="l"/>
                <a:tab pos="2353680" algn="l"/>
                <a:tab pos="2802960" algn="l"/>
                <a:tab pos="3252240" algn="l"/>
                <a:tab pos="3701520" algn="l"/>
                <a:tab pos="4150799" algn="l"/>
                <a:tab pos="4600080" algn="l"/>
                <a:tab pos="5049359" algn="l"/>
                <a:tab pos="5498640" algn="l"/>
                <a:tab pos="5947920" algn="l"/>
                <a:tab pos="6397200" algn="l"/>
                <a:tab pos="6846480" algn="l"/>
                <a:tab pos="7295760" algn="l"/>
                <a:tab pos="7745040" algn="l"/>
                <a:tab pos="8194319" algn="l"/>
                <a:tab pos="8643600" algn="l"/>
                <a:tab pos="9092880" algn="l"/>
              </a:tabLst>
            </a:pPr>
            <a:r>
              <a:rPr lang="en-ZA" sz="2000" b="1" i="0" u="none" strike="noStrike" cap="none" baseline="0" dirty="0" smtClean="0">
                <a:ln>
                  <a:noFill/>
                </a:ln>
                <a:solidFill>
                  <a:srgbClr val="00CC99"/>
                </a:solidFill>
                <a:latin typeface="Arial" pitchFamily="2"/>
                <a:ea typeface="Droid Sans Fallback" pitchFamily="2"/>
                <a:cs typeface="Droid Sans Fallback" pitchFamily="2"/>
              </a:rPr>
              <a:t>Geographical </a:t>
            </a:r>
            <a:r>
              <a:rPr lang="en-ZA" sz="2000" b="1" i="0" u="none" strike="noStrike" cap="none" baseline="0" dirty="0">
                <a:ln>
                  <a:noFill/>
                </a:ln>
                <a:solidFill>
                  <a:srgbClr val="00CC99"/>
                </a:solidFill>
                <a:latin typeface="Arial" pitchFamily="2"/>
                <a:ea typeface="Droid Sans Fallback" pitchFamily="2"/>
                <a:cs typeface="Droid Sans Fallback" pitchFamily="2"/>
              </a:rPr>
              <a:t>Science</a:t>
            </a:r>
          </a:p>
          <a:p>
            <a:pPr marL="107640" marR="0" lvl="0" indent="-1062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7640" algn="l"/>
                <a:tab pos="556559" algn="l"/>
                <a:tab pos="1005839" algn="l"/>
                <a:tab pos="1455120" algn="l"/>
                <a:tab pos="1904400" algn="l"/>
                <a:tab pos="2353680" algn="l"/>
                <a:tab pos="2802960" algn="l"/>
                <a:tab pos="3252240" algn="l"/>
                <a:tab pos="3701520" algn="l"/>
                <a:tab pos="4150799" algn="l"/>
                <a:tab pos="4600080" algn="l"/>
                <a:tab pos="5049359" algn="l"/>
                <a:tab pos="5498640" algn="l"/>
                <a:tab pos="5947920" algn="l"/>
                <a:tab pos="6397200" algn="l"/>
                <a:tab pos="6846480" algn="l"/>
                <a:tab pos="7295760" algn="l"/>
                <a:tab pos="7745040" algn="l"/>
                <a:tab pos="8194319" algn="l"/>
                <a:tab pos="8643600" algn="l"/>
                <a:tab pos="9092880" algn="l"/>
              </a:tabLst>
            </a:pPr>
            <a:r>
              <a:rPr lang="en-ZA" sz="2000" b="1" i="0" u="none" strike="noStrike" cap="none" baseline="0" dirty="0">
                <a:ln>
                  <a:noFill/>
                </a:ln>
                <a:solidFill>
                  <a:srgbClr val="00CC99"/>
                </a:solidFill>
                <a:latin typeface="Arial" pitchFamily="2"/>
                <a:ea typeface="Droid Sans Fallback" pitchFamily="2"/>
                <a:cs typeface="Droid Sans Fallback" pitchFamily="2"/>
              </a:rPr>
              <a:t>Geology</a:t>
            </a:r>
          </a:p>
          <a:p>
            <a:pPr marL="107640" marR="0" lvl="0" indent="-1062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7640" algn="l"/>
                <a:tab pos="556559" algn="l"/>
                <a:tab pos="1005839" algn="l"/>
                <a:tab pos="1455120" algn="l"/>
                <a:tab pos="1904400" algn="l"/>
                <a:tab pos="2353680" algn="l"/>
                <a:tab pos="2802960" algn="l"/>
                <a:tab pos="3252240" algn="l"/>
                <a:tab pos="3701520" algn="l"/>
                <a:tab pos="4150799" algn="l"/>
                <a:tab pos="4600080" algn="l"/>
                <a:tab pos="5049359" algn="l"/>
                <a:tab pos="5498640" algn="l"/>
                <a:tab pos="5947920" algn="l"/>
                <a:tab pos="6397200" algn="l"/>
                <a:tab pos="6846480" algn="l"/>
                <a:tab pos="7295760" algn="l"/>
                <a:tab pos="7745040" algn="l"/>
                <a:tab pos="8194319" algn="l"/>
                <a:tab pos="8643600" algn="l"/>
                <a:tab pos="9092880" algn="l"/>
              </a:tabLst>
            </a:pPr>
            <a:r>
              <a:rPr lang="en-ZA" sz="2000" b="1" i="0" u="none" strike="noStrike" cap="none" baseline="0" dirty="0">
                <a:ln>
                  <a:noFill/>
                </a:ln>
                <a:solidFill>
                  <a:srgbClr val="00CC99"/>
                </a:solidFill>
                <a:latin typeface="Arial" pitchFamily="2"/>
                <a:ea typeface="Droid Sans Fallback" pitchFamily="2"/>
                <a:cs typeface="Droid Sans Fallback" pitchFamily="2"/>
              </a:rPr>
              <a:t>Marine Biology</a:t>
            </a:r>
          </a:p>
          <a:p>
            <a:pPr marL="107640" marR="0" lvl="0" indent="-1062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7640" algn="l"/>
                <a:tab pos="556559" algn="l"/>
                <a:tab pos="1005839" algn="l"/>
                <a:tab pos="1455120" algn="l"/>
                <a:tab pos="1904400" algn="l"/>
                <a:tab pos="2353680" algn="l"/>
                <a:tab pos="2802960" algn="l"/>
                <a:tab pos="3252240" algn="l"/>
                <a:tab pos="3701520" algn="l"/>
                <a:tab pos="4150799" algn="l"/>
                <a:tab pos="4600080" algn="l"/>
                <a:tab pos="5049359" algn="l"/>
                <a:tab pos="5498640" algn="l"/>
                <a:tab pos="5947920" algn="l"/>
                <a:tab pos="6397200" algn="l"/>
                <a:tab pos="6846480" algn="l"/>
                <a:tab pos="7295760" algn="l"/>
                <a:tab pos="7745040" algn="l"/>
                <a:tab pos="8194319" algn="l"/>
                <a:tab pos="8643600" algn="l"/>
                <a:tab pos="9092880" algn="l"/>
              </a:tabLst>
            </a:pPr>
            <a:r>
              <a:rPr lang="en-ZA" sz="2000" b="1" i="0" u="none" strike="noStrike" cap="none" baseline="0" dirty="0">
                <a:ln>
                  <a:noFill/>
                </a:ln>
                <a:solidFill>
                  <a:srgbClr val="00CC99"/>
                </a:solidFill>
                <a:latin typeface="Arial" pitchFamily="2"/>
                <a:ea typeface="Droid Sans Fallback" pitchFamily="2"/>
                <a:cs typeface="Droid Sans Fallback" pitchFamily="2"/>
              </a:rPr>
              <a:t>Ocean &amp; Atmosphere </a:t>
            </a:r>
            <a:endParaRPr lang="en-ZA" sz="2000" b="1" i="0" u="none" strike="noStrike" cap="none" baseline="0" dirty="0" smtClean="0">
              <a:ln>
                <a:noFill/>
              </a:ln>
              <a:solidFill>
                <a:srgbClr val="00CC99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  <a:p>
            <a:pPr marL="107640" marR="0" lvl="0" indent="-1062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7640" algn="l"/>
                <a:tab pos="556559" algn="l"/>
                <a:tab pos="1005839" algn="l"/>
                <a:tab pos="1455120" algn="l"/>
                <a:tab pos="1904400" algn="l"/>
                <a:tab pos="2353680" algn="l"/>
                <a:tab pos="2802960" algn="l"/>
                <a:tab pos="3252240" algn="l"/>
                <a:tab pos="3701520" algn="l"/>
                <a:tab pos="4150799" algn="l"/>
                <a:tab pos="4600080" algn="l"/>
                <a:tab pos="5049359" algn="l"/>
                <a:tab pos="5498640" algn="l"/>
                <a:tab pos="5947920" algn="l"/>
                <a:tab pos="6397200" algn="l"/>
                <a:tab pos="6846480" algn="l"/>
                <a:tab pos="7295760" algn="l"/>
                <a:tab pos="7745040" algn="l"/>
                <a:tab pos="8194319" algn="l"/>
                <a:tab pos="8643600" algn="l"/>
                <a:tab pos="9092880" algn="l"/>
              </a:tabLst>
            </a:pPr>
            <a:r>
              <a:rPr lang="en-ZA" sz="2000" b="1" i="0" u="none" strike="noStrike" cap="none" baseline="0" dirty="0" smtClean="0">
                <a:ln>
                  <a:noFill/>
                </a:ln>
                <a:solidFill>
                  <a:srgbClr val="00CC99"/>
                </a:solidFill>
                <a:latin typeface="Arial" pitchFamily="2"/>
                <a:ea typeface="Droid Sans Fallback" pitchFamily="2"/>
                <a:cs typeface="Droid Sans Fallback" pitchFamily="2"/>
              </a:rPr>
              <a:t>Science</a:t>
            </a:r>
            <a:endParaRPr lang="en-ZA" sz="2000" b="1" i="0" u="none" strike="noStrike" cap="none" baseline="0" dirty="0">
              <a:ln>
                <a:noFill/>
              </a:ln>
              <a:solidFill>
                <a:srgbClr val="00CC99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36400" y="161280"/>
            <a:ext cx="362160" cy="468360"/>
          </a:xfrm>
          <a:prstGeom prst="rect">
            <a:avLst/>
          </a:prstGeom>
          <a:noFill/>
          <a:ln w="12600">
            <a:solidFill>
              <a:srgbClr val="000000"/>
            </a:solidFill>
            <a:prstDash val="solid"/>
          </a:ln>
        </p:spPr>
        <p:txBody>
          <a:bodyPr vert="horz" wrap="none" lIns="96120" tIns="51120" rIns="96120" bIns="51120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24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2880"/>
            <a:ext cx="8229600" cy="1144800"/>
          </a:xfrm>
        </p:spPr>
        <p:txBody>
          <a:bodyPr wrap="square" tIns="24120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GB"/>
              <a:t>How do I choose a major?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229600" cy="3976919"/>
          </a:xfrm>
        </p:spPr>
        <p:txBody>
          <a:bodyPr wrap="square"/>
          <a:lstStyle>
            <a:def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ZA" sz="3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defPPr>
            <a:lvl1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ZA" sz="3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1pPr>
            <a:lvl2pPr marL="742680" marR="0" lvl="1" indent="-28548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ZA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2pPr>
            <a:lvl3pPr marL="1143000" marR="0" lvl="2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3pPr>
            <a:lvl4pPr marL="1600199" marR="0" lvl="3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4pPr>
            <a:lvl5pPr marL="2057400" marR="0" lvl="4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5pPr>
            <a:lvl6pPr marL="2057400" marR="0" lvl="5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6pPr>
            <a:lvl7pPr marL="2057400" marR="0" lvl="6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7pPr>
            <a:lvl8pPr marL="2057400" marR="0" lvl="7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8pPr>
            <a:lvl9pPr marL="2057400" marR="0" lvl="8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9pPr>
          </a:lstStyle>
          <a:p>
            <a:pPr marL="0" lv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en-GB"/>
              <a:t>Questions to ask yourself:</a:t>
            </a:r>
          </a:p>
          <a:p>
            <a:pPr marL="0" lvl="1" indent="0">
              <a:buSzPct val="75000"/>
              <a:buFont typeface="Symbol" pitchFamily="2"/>
              <a:buChar char=""/>
            </a:pPr>
            <a:r>
              <a:rPr lang="en-GB"/>
              <a:t>What am I interested in?</a:t>
            </a:r>
          </a:p>
          <a:p>
            <a:pPr marL="0" lvl="1" indent="0">
              <a:buSzPct val="75000"/>
              <a:buFont typeface="Symbol" pitchFamily="2"/>
              <a:buChar char=""/>
            </a:pPr>
            <a:r>
              <a:rPr lang="en-GB"/>
              <a:t>What am I good at?</a:t>
            </a:r>
          </a:p>
          <a:p>
            <a:pPr marL="0" lvl="1" indent="0">
              <a:buSzPct val="75000"/>
              <a:buFont typeface="Symbol" pitchFamily="2"/>
              <a:buChar char=""/>
            </a:pPr>
            <a:r>
              <a:rPr lang="en-GB"/>
              <a:t>What kind of work am I interested in?</a:t>
            </a:r>
          </a:p>
          <a:p>
            <a:pPr marL="0" lvl="1" indent="0">
              <a:buSzPct val="75000"/>
              <a:buFont typeface="Symbol" pitchFamily="2"/>
              <a:buChar char=""/>
            </a:pPr>
            <a:r>
              <a:rPr lang="en-GB"/>
              <a:t>(is there any money in it?)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0280" y="4989960"/>
            <a:ext cx="5672880" cy="1542960"/>
          </a:xfrm>
          <a:prstGeom prst="rect">
            <a:avLst/>
          </a:prstGeom>
          <a:solidFill>
            <a:srgbClr val="D2A3FF"/>
          </a:solidFill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1599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24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Attend information sessions today: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599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14h00 – attend one of the four sessions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15h00 – attend one of the four sessions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2998800"/>
            <a:ext cx="8229600" cy="34988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/>
          <p:cNvSpPr/>
          <p:nvPr/>
        </p:nvSpPr>
        <p:spPr>
          <a:xfrm>
            <a:off x="8643960" y="174600"/>
            <a:ext cx="349920" cy="456119"/>
          </a:xfrm>
          <a:custGeom>
            <a:avLst/>
            <a:gdLst>
              <a:gd name="f0" fmla="val w"/>
              <a:gd name="f1" fmla="val h"/>
              <a:gd name="f2" fmla="val 0"/>
              <a:gd name="f3" fmla="val 1268"/>
              <a:gd name="f4" fmla="val 974"/>
              <a:gd name="f5" fmla="*/ f0 1 0"/>
              <a:gd name="f6" fmla="*/ f1 1 0"/>
              <a:gd name="f7" fmla="*/ 0 f5 1"/>
              <a:gd name="f8" fmla="*/ f4 f5 1"/>
              <a:gd name="f9" fmla="*/ f3 f6 1"/>
              <a:gd name="f10" fmla="*/ 0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" t="f10" r="f8" b="f9"/>
            <a:pathLst>
              <a:path>
                <a:moveTo>
                  <a:pt x="f2" y="f2"/>
                </a:moveTo>
                <a:lnTo>
                  <a:pt x="f4" y="f2"/>
                </a:lnTo>
                <a:lnTo>
                  <a:pt x="f4" y="f3"/>
                </a:lnTo>
                <a:lnTo>
                  <a:pt x="f2" y="f3"/>
                </a:lnTo>
                <a:close/>
              </a:path>
            </a:pathLst>
          </a:custGeom>
          <a:noFill/>
          <a:ln w="25560">
            <a:solidFill>
              <a:srgbClr val="FFFFFF"/>
            </a:solidFill>
            <a:prstDash val="solid"/>
            <a:round/>
          </a:ln>
        </p:spPr>
        <p:txBody>
          <a:bodyPr vert="horz" wrap="none" lIns="90000" tIns="45000" rIns="90000" bIns="45000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2400" b="1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2"/>
                <a:ea typeface="Droid Sans Fallback" pitchFamily="2"/>
                <a:cs typeface="Droid Sans Fallback" pitchFamily="2"/>
              </a:rPr>
              <a:t>8</a:t>
            </a:r>
          </a:p>
        </p:txBody>
      </p:sp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457200" y="272880"/>
            <a:ext cx="8229600" cy="1144800"/>
          </a:xfrm>
        </p:spPr>
        <p:txBody>
          <a:bodyPr wrap="square" tIns="24120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GB"/>
              <a:t>Where can I find full details on Majors?</a:t>
            </a:r>
          </a:p>
        </p:txBody>
      </p:sp>
      <p:sp>
        <p:nvSpPr>
          <p:cNvPr id="5" name="Freeform 4"/>
          <p:cNvSpPr/>
          <p:nvPr/>
        </p:nvSpPr>
        <p:spPr>
          <a:xfrm>
            <a:off x="457200" y="1604880"/>
            <a:ext cx="8229600" cy="39769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28080" rIns="0" bIns="0" anchor="t" anchorCtr="0" compatLnSpc="1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GB" sz="3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rPr>
              <a:t>Science Handbook, pages 13-19</a:t>
            </a:r>
          </a:p>
        </p:txBody>
      </p:sp>
      <p:sp>
        <p:nvSpPr>
          <p:cNvPr id="6" name="Freeform 5"/>
          <p:cNvSpPr/>
          <p:nvPr/>
        </p:nvSpPr>
        <p:spPr>
          <a:xfrm>
            <a:off x="711360" y="2666880"/>
            <a:ext cx="3816359" cy="258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28080" rIns="0" bIns="0" anchor="t" anchorCtr="0" compatLnSpc="1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420639"/>
            <a:ext cx="4172040" cy="578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GB" sz="2200" b="1" i="1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rPr>
              <a:t>Sample handbook entry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36400" y="161280"/>
            <a:ext cx="362160" cy="468360"/>
          </a:xfrm>
          <a:prstGeom prst="rect">
            <a:avLst/>
          </a:prstGeom>
          <a:noFill/>
          <a:ln w="12600">
            <a:solidFill>
              <a:srgbClr val="000000"/>
            </a:solidFill>
            <a:prstDash val="solid"/>
          </a:ln>
        </p:spPr>
        <p:txBody>
          <a:bodyPr vert="horz" wrap="none" lIns="96120" tIns="51120" rIns="96120" bIns="51120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24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6211800" y="2401920"/>
            <a:ext cx="2689200" cy="4122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2A3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427640" y="4815000"/>
            <a:ext cx="255600" cy="1096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*/ 5419351 1 1725033"/>
              <a:gd name="f7" fmla="*/ 711 1 2"/>
              <a:gd name="f8" fmla="+- 0 0 29549"/>
              <a:gd name="f9" fmla="+- 0 0 9984"/>
              <a:gd name="f10" fmla="+- 0 0 13440"/>
              <a:gd name="f11" fmla="*/ 3047 1 2"/>
              <a:gd name="f12" fmla="*/ 1 0 1"/>
              <a:gd name="f13" fmla="val 90"/>
              <a:gd name="f14" fmla="val 270"/>
              <a:gd name="f15" fmla="*/ f3 1 0"/>
              <a:gd name="f16" fmla="*/ f4 1 0"/>
              <a:gd name="f17" fmla="*/ 1 f8 1"/>
              <a:gd name="f18" fmla="*/ f6 1 180"/>
              <a:gd name="f19" fmla="*/ f17 1 f9"/>
              <a:gd name="f20" fmla="*/ f19 13024 1"/>
              <a:gd name="f21" fmla="*/ f20 1 f10"/>
              <a:gd name="f22" fmla="*/ f21 f18 1"/>
              <a:gd name="f23" fmla="+- 0 0 f22"/>
              <a:gd name="f24" fmla="*/ f23 f0 1"/>
              <a:gd name="f25" fmla="*/ f24 1 f6"/>
              <a:gd name="f26" fmla="+- f25 0 f1"/>
              <a:gd name="f27" fmla="sin 1 f26"/>
              <a:gd name="f28" fmla="cos 1 f26"/>
              <a:gd name="f29" fmla="+- 0 0 f27"/>
              <a:gd name="f30" fmla="+- 0 0 f28"/>
              <a:gd name="f31" fmla="*/ f7 f29 1"/>
              <a:gd name="f32" fmla="*/ f11 f30 1"/>
              <a:gd name="f33" fmla="+- f7 0 f31"/>
              <a:gd name="f34" fmla="+- f7 f31 0"/>
              <a:gd name="f35" fmla="+- f11 0 f32"/>
              <a:gd name="f36" fmla="+- f11 f32 0"/>
              <a:gd name="f37" fmla="+- f34 0 f12"/>
              <a:gd name="f38" fmla="+- f36 0 f12"/>
              <a:gd name="f39" fmla="*/ f33 f15 1"/>
              <a:gd name="f40" fmla="*/ f35 f16 1"/>
              <a:gd name="f41" fmla="*/ f37 f15 1"/>
              <a:gd name="f42" fmla="*/ f38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40" r="f41" b="f42"/>
            <a:pathLst>
              <a:path>
                <a:moveTo>
                  <a:pt x="f5" y="f11"/>
                </a:moveTo>
                <a:lnTo>
                  <a:pt x="f7" y="f11"/>
                </a:lnTo>
                <a:lnTo>
                  <a:pt x="f2" y="f13"/>
                </a:lnTo>
                <a:lnTo>
                  <a:pt x="f7" y="f11"/>
                </a:lnTo>
                <a:lnTo>
                  <a:pt x="f14" y="f13"/>
                </a:lnTo>
                <a:close/>
              </a:path>
            </a:pathLst>
          </a:custGeom>
          <a:noFill/>
          <a:ln w="25560">
            <a:solidFill>
              <a:srgbClr val="FFFFFF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457200" y="272880"/>
            <a:ext cx="8229600" cy="1144800"/>
          </a:xfrm>
        </p:spPr>
        <p:txBody>
          <a:bodyPr wrap="square" tIns="24120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GB"/>
              <a:t>What makes up a Course?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57200" y="1604880"/>
            <a:ext cx="5291279" cy="4843440"/>
          </a:xfrm>
        </p:spPr>
        <p:txBody>
          <a:bodyPr wrap="square"/>
          <a:lstStyle>
            <a:def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ZA" sz="3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defPPr>
            <a:lvl1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ZA" sz="3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1pPr>
            <a:lvl2pPr marL="742680" marR="0" lvl="1" indent="-28548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ZA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2pPr>
            <a:lvl3pPr marL="1143000" marR="0" lvl="2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3pPr>
            <a:lvl4pPr marL="1600199" marR="0" lvl="3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4pPr>
            <a:lvl5pPr marL="2057400" marR="0" lvl="4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5pPr>
            <a:lvl6pPr marL="2057400" marR="0" lvl="5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6pPr>
            <a:lvl7pPr marL="2057400" marR="0" lvl="6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7pPr>
            <a:lvl8pPr marL="2057400" marR="0" lvl="7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8pPr>
            <a:lvl9pPr marL="2057400" marR="0" lvl="8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9pPr>
          </a:lstStyle>
          <a:p>
            <a:pPr marL="0" lv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en-GB" dirty="0"/>
              <a:t>typically 1 lecture per day + 1 practical or tutorial per week</a:t>
            </a:r>
          </a:p>
          <a:p>
            <a:pPr marL="0" lv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en-GB" dirty="0"/>
              <a:t>structure of courses</a:t>
            </a:r>
          </a:p>
          <a:p>
            <a:pPr marL="0" lvl="1" indent="0">
              <a:buSzPct val="75000"/>
              <a:buFont typeface="Symbol" pitchFamily="2"/>
              <a:buChar char=""/>
              <a:tabLst>
                <a:tab pos="34920" algn="l"/>
                <a:tab pos="483840" algn="l"/>
                <a:tab pos="933119" algn="l"/>
                <a:tab pos="1382400" algn="l"/>
                <a:tab pos="1831680" algn="l"/>
                <a:tab pos="2280960" algn="l"/>
                <a:tab pos="2730240" algn="l"/>
                <a:tab pos="3179520" algn="l"/>
                <a:tab pos="3628800" algn="l"/>
                <a:tab pos="4078080" algn="l"/>
                <a:tab pos="4527360" algn="l"/>
                <a:tab pos="4976640" algn="l"/>
                <a:tab pos="5425920" algn="l"/>
                <a:tab pos="5875200" algn="l"/>
                <a:tab pos="6324479" algn="l"/>
                <a:tab pos="6773760" algn="l"/>
                <a:tab pos="7223040" algn="l"/>
                <a:tab pos="7672320" algn="l"/>
                <a:tab pos="8121600" algn="l"/>
                <a:tab pos="8570880" algn="l"/>
                <a:tab pos="9020160" algn="l"/>
                <a:tab pos="9469080" algn="l"/>
                <a:tab pos="9918360" algn="l"/>
              </a:tabLst>
            </a:pPr>
            <a:r>
              <a:rPr lang="en-GB" b="1" dirty="0"/>
              <a:t>W</a:t>
            </a:r>
            <a:r>
              <a:rPr lang="en-GB" dirty="0"/>
              <a:t> 	: full course; Whole year</a:t>
            </a:r>
          </a:p>
          <a:p>
            <a:pPr marL="0" lvl="1" indent="0">
              <a:buSzPct val="75000"/>
              <a:buFont typeface="Symbol" pitchFamily="2"/>
              <a:buChar char=""/>
              <a:tabLst>
                <a:tab pos="34920" algn="l"/>
                <a:tab pos="483840" algn="l"/>
                <a:tab pos="933119" algn="l"/>
                <a:tab pos="1382400" algn="l"/>
                <a:tab pos="1831680" algn="l"/>
                <a:tab pos="2280960" algn="l"/>
                <a:tab pos="2730240" algn="l"/>
                <a:tab pos="3179520" algn="l"/>
                <a:tab pos="3628800" algn="l"/>
                <a:tab pos="4078080" algn="l"/>
                <a:tab pos="4527360" algn="l"/>
                <a:tab pos="4976640" algn="l"/>
                <a:tab pos="5425920" algn="l"/>
                <a:tab pos="5875200" algn="l"/>
                <a:tab pos="6324479" algn="l"/>
                <a:tab pos="6773760" algn="l"/>
                <a:tab pos="7223040" algn="l"/>
                <a:tab pos="7672320" algn="l"/>
                <a:tab pos="8121600" algn="l"/>
                <a:tab pos="8570880" algn="l"/>
                <a:tab pos="9020160" algn="l"/>
                <a:tab pos="9469080" algn="l"/>
                <a:tab pos="9918360" algn="l"/>
              </a:tabLst>
            </a:pPr>
            <a:r>
              <a:rPr lang="en-GB" b="1" dirty="0"/>
              <a:t>F</a:t>
            </a:r>
            <a:r>
              <a:rPr lang="en-GB" dirty="0"/>
              <a:t> 	: half course; First semester</a:t>
            </a:r>
          </a:p>
          <a:p>
            <a:pPr marL="0" lvl="1" indent="0">
              <a:buSzPct val="75000"/>
              <a:buFont typeface="Symbol" pitchFamily="2"/>
              <a:buChar char=""/>
              <a:tabLst>
                <a:tab pos="34920" algn="l"/>
                <a:tab pos="483840" algn="l"/>
                <a:tab pos="933119" algn="l"/>
                <a:tab pos="1382400" algn="l"/>
                <a:tab pos="1831680" algn="l"/>
                <a:tab pos="2280960" algn="l"/>
                <a:tab pos="2730240" algn="l"/>
                <a:tab pos="3179520" algn="l"/>
                <a:tab pos="3628800" algn="l"/>
                <a:tab pos="4078080" algn="l"/>
                <a:tab pos="4527360" algn="l"/>
                <a:tab pos="4976640" algn="l"/>
                <a:tab pos="5425920" algn="l"/>
                <a:tab pos="5875200" algn="l"/>
                <a:tab pos="6324479" algn="l"/>
                <a:tab pos="6773760" algn="l"/>
                <a:tab pos="7223040" algn="l"/>
                <a:tab pos="7672320" algn="l"/>
                <a:tab pos="8121600" algn="l"/>
                <a:tab pos="8570880" algn="l"/>
                <a:tab pos="9020160" algn="l"/>
                <a:tab pos="9469080" algn="l"/>
                <a:tab pos="9918360" algn="l"/>
              </a:tabLst>
            </a:pPr>
            <a:r>
              <a:rPr lang="en-GB" b="1" dirty="0"/>
              <a:t>S</a:t>
            </a:r>
            <a:r>
              <a:rPr lang="en-GB" dirty="0"/>
              <a:t> 	: half course; Second semester</a:t>
            </a:r>
          </a:p>
          <a:p>
            <a:pPr marL="0" lvl="1" indent="0">
              <a:buSzPct val="75000"/>
              <a:buFont typeface="Symbol" pitchFamily="2"/>
              <a:buChar char=""/>
              <a:tabLst>
                <a:tab pos="34920" algn="l"/>
                <a:tab pos="483840" algn="l"/>
                <a:tab pos="933119" algn="l"/>
                <a:tab pos="1382400" algn="l"/>
                <a:tab pos="1831680" algn="l"/>
                <a:tab pos="2280960" algn="l"/>
                <a:tab pos="2730240" algn="l"/>
                <a:tab pos="3179520" algn="l"/>
                <a:tab pos="3628800" algn="l"/>
                <a:tab pos="4078080" algn="l"/>
                <a:tab pos="4527360" algn="l"/>
                <a:tab pos="4976640" algn="l"/>
                <a:tab pos="5425920" algn="l"/>
                <a:tab pos="5875200" algn="l"/>
                <a:tab pos="6324479" algn="l"/>
                <a:tab pos="6773760" algn="l"/>
                <a:tab pos="7223040" algn="l"/>
                <a:tab pos="7672320" algn="l"/>
                <a:tab pos="8121600" algn="l"/>
                <a:tab pos="8570880" algn="l"/>
                <a:tab pos="9020160" algn="l"/>
                <a:tab pos="9469080" algn="l"/>
                <a:tab pos="9918360" algn="l"/>
              </a:tabLst>
            </a:pPr>
            <a:r>
              <a:rPr lang="en-GB" b="1" dirty="0"/>
              <a:t>H</a:t>
            </a:r>
            <a:r>
              <a:rPr lang="en-GB" dirty="0"/>
              <a:t> 	: half course; Whole year</a:t>
            </a:r>
          </a:p>
        </p:txBody>
      </p:sp>
      <p:sp>
        <p:nvSpPr>
          <p:cNvPr id="6" name="Freeform 5"/>
          <p:cNvSpPr/>
          <p:nvPr/>
        </p:nvSpPr>
        <p:spPr>
          <a:xfrm>
            <a:off x="6296039" y="2401920"/>
            <a:ext cx="2604960" cy="1173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58680" rIns="90000" bIns="45000" anchor="t" anchorCtr="0" compatLnSpc="1"/>
          <a:lstStyle/>
          <a:p>
            <a:pPr marL="0" marR="0" lvl="0" indent="0" algn="l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2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>
            <a:off x="6372360" y="3549600"/>
            <a:ext cx="606239" cy="180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round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>
            <a:off x="7089840" y="3641760"/>
            <a:ext cx="117360" cy="1439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round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</p:txBody>
      </p:sp>
      <p:sp>
        <p:nvSpPr>
          <p:cNvPr id="9" name="Straight Connector 8"/>
          <p:cNvSpPr/>
          <p:nvPr/>
        </p:nvSpPr>
        <p:spPr>
          <a:xfrm>
            <a:off x="7089840" y="3549600"/>
            <a:ext cx="716040" cy="180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round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</p:txBody>
      </p:sp>
      <p:sp>
        <p:nvSpPr>
          <p:cNvPr id="10" name="Straight Connector 9"/>
          <p:cNvSpPr/>
          <p:nvPr/>
        </p:nvSpPr>
        <p:spPr>
          <a:xfrm>
            <a:off x="7864560" y="3549600"/>
            <a:ext cx="168120" cy="180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round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</p:txBody>
      </p:sp>
      <p:sp>
        <p:nvSpPr>
          <p:cNvPr id="11" name="Straight Connector 10"/>
          <p:cNvSpPr/>
          <p:nvPr/>
        </p:nvSpPr>
        <p:spPr>
          <a:xfrm>
            <a:off x="6684840" y="3549600"/>
            <a:ext cx="1800" cy="215748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round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</p:txBody>
      </p:sp>
      <p:sp>
        <p:nvSpPr>
          <p:cNvPr id="12" name="Straight Connector 11"/>
          <p:cNvSpPr/>
          <p:nvPr/>
        </p:nvSpPr>
        <p:spPr>
          <a:xfrm>
            <a:off x="7139160" y="3641760"/>
            <a:ext cx="1440" cy="158436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round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>
            <a:off x="7507440" y="3549600"/>
            <a:ext cx="1440" cy="94320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round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>
            <a:off x="7948440" y="3549600"/>
            <a:ext cx="1800" cy="45576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round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763040" y="4011479"/>
            <a:ext cx="1011239" cy="352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9080">
            <a:solidFill>
              <a:srgbClr val="000000"/>
            </a:solidFill>
            <a:prstDash val="solid"/>
            <a:round/>
          </a:ln>
        </p:spPr>
        <p:txBody>
          <a:bodyPr vert="horz" wrap="square" lIns="93240" tIns="61920" rIns="93240" bIns="48240" anchor="t" anchorCtr="0" compatLnSpc="1"/>
          <a:lstStyle/>
          <a:p>
            <a:pPr marL="0" marR="0" lvl="0" indent="0" algn="l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1600" b="0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duration</a:t>
            </a:r>
            <a:endParaRPr lang="en-ZA" sz="1600" b="0" i="0" u="none" strike="noStrike" cap="none" baseline="0" dirty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350120" y="4492800"/>
            <a:ext cx="1011239" cy="607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9080">
            <a:solidFill>
              <a:srgbClr val="000000"/>
            </a:solidFill>
            <a:prstDash val="solid"/>
            <a:round/>
          </a:ln>
        </p:spPr>
        <p:txBody>
          <a:bodyPr vert="horz" wrap="square" lIns="93240" tIns="61920" rIns="93240" bIns="48240" anchor="t" anchorCtr="0" compatLnSpc="1"/>
          <a:lstStyle/>
          <a:p>
            <a:pPr marL="0" marR="0" lvl="0" indent="0" algn="l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course code</a:t>
            </a:r>
          </a:p>
        </p:txBody>
      </p:sp>
      <p:sp>
        <p:nvSpPr>
          <p:cNvPr id="17" name="Freeform 16"/>
          <p:cNvSpPr/>
          <p:nvPr/>
        </p:nvSpPr>
        <p:spPr>
          <a:xfrm>
            <a:off x="6954840" y="5226120"/>
            <a:ext cx="1095480" cy="352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9080">
            <a:solidFill>
              <a:srgbClr val="000000"/>
            </a:solidFill>
            <a:prstDash val="solid"/>
            <a:round/>
          </a:ln>
        </p:spPr>
        <p:txBody>
          <a:bodyPr vert="horz" wrap="square" lIns="93240" tIns="61920" rIns="93240" bIns="48240" anchor="t" anchorCtr="0" compatLnSpc="1"/>
          <a:lstStyle/>
          <a:p>
            <a:pPr marL="0" marR="0" lvl="0" indent="0" algn="l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first year</a:t>
            </a:r>
          </a:p>
        </p:txBody>
      </p:sp>
      <p:sp>
        <p:nvSpPr>
          <p:cNvPr id="18" name="Freeform 17"/>
          <p:cNvSpPr/>
          <p:nvPr/>
        </p:nvSpPr>
        <p:spPr>
          <a:xfrm>
            <a:off x="6499080" y="5707080"/>
            <a:ext cx="1179720" cy="608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9080">
            <a:solidFill>
              <a:srgbClr val="000000"/>
            </a:solidFill>
            <a:prstDash val="solid"/>
            <a:round/>
          </a:ln>
        </p:spPr>
        <p:txBody>
          <a:bodyPr vert="horz" wrap="square" lIns="93240" tIns="61920" rIns="93240" bIns="48240" anchor="t" anchorCtr="0" compatLnSpc="1"/>
          <a:lstStyle/>
          <a:p>
            <a:pPr marL="0" marR="0" lvl="0" indent="0" algn="l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computer science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36400" y="160560"/>
            <a:ext cx="362160" cy="468360"/>
          </a:xfrm>
          <a:prstGeom prst="rect">
            <a:avLst/>
          </a:prstGeom>
          <a:noFill/>
          <a:ln w="12600">
            <a:solidFill>
              <a:srgbClr val="000000"/>
            </a:solidFill>
            <a:prstDash val="solid"/>
          </a:ln>
        </p:spPr>
        <p:txBody>
          <a:bodyPr vert="horz" wrap="none" lIns="96120" tIns="51120" rIns="96120" bIns="51120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24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11800" y="2401920"/>
            <a:ext cx="2508120" cy="1197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l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Example course code:</a:t>
            </a:r>
          </a:p>
          <a:p>
            <a:pPr marL="0" marR="0" lvl="0" indent="0" algn="l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2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  <a:p>
            <a:pPr marL="0" marR="0" lvl="0" indent="0" algn="l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2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CSC1015F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643960" y="174600"/>
            <a:ext cx="349920" cy="456119"/>
          </a:xfrm>
          <a:custGeom>
            <a:avLst/>
            <a:gdLst>
              <a:gd name="f0" fmla="val w"/>
              <a:gd name="f1" fmla="val h"/>
              <a:gd name="f2" fmla="val 0"/>
              <a:gd name="f3" fmla="val 1268"/>
              <a:gd name="f4" fmla="val 974"/>
              <a:gd name="f5" fmla="*/ f0 1 0"/>
              <a:gd name="f6" fmla="*/ f1 1 0"/>
              <a:gd name="f7" fmla="*/ 0 f5 1"/>
              <a:gd name="f8" fmla="*/ f4 f5 1"/>
              <a:gd name="f9" fmla="*/ f3 f6 1"/>
              <a:gd name="f10" fmla="*/ 0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" t="f10" r="f8" b="f9"/>
            <a:pathLst>
              <a:path>
                <a:moveTo>
                  <a:pt x="f2" y="f2"/>
                </a:moveTo>
                <a:lnTo>
                  <a:pt x="f4" y="f2"/>
                </a:lnTo>
                <a:lnTo>
                  <a:pt x="f4" y="f3"/>
                </a:lnTo>
                <a:lnTo>
                  <a:pt x="f2" y="f3"/>
                </a:lnTo>
                <a:close/>
              </a:path>
            </a:pathLst>
          </a:custGeom>
          <a:noFill/>
          <a:ln w="25560">
            <a:solidFill>
              <a:srgbClr val="FFFFFF"/>
            </a:solidFill>
            <a:prstDash val="solid"/>
            <a:round/>
          </a:ln>
        </p:spPr>
        <p:txBody>
          <a:bodyPr vert="horz" wrap="none" lIns="90000" tIns="45000" rIns="90000" bIns="45000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2400" b="1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2"/>
                <a:ea typeface="Droid Sans Fallback" pitchFamily="2"/>
                <a:cs typeface="Droid Sans Fallback" pitchFamily="2"/>
              </a:rPr>
              <a:t>7</a:t>
            </a:r>
          </a:p>
        </p:txBody>
      </p:sp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>
          <a:xfrm>
            <a:off x="457200" y="272880"/>
            <a:ext cx="8229600" cy="1144800"/>
          </a:xfrm>
        </p:spPr>
        <p:txBody>
          <a:bodyPr wrap="square" tIns="24120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GB"/>
              <a:t>Weekly Timetable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36400" y="161280"/>
            <a:ext cx="362160" cy="468360"/>
          </a:xfrm>
          <a:prstGeom prst="rect">
            <a:avLst/>
          </a:prstGeom>
          <a:noFill/>
          <a:ln w="12600">
            <a:solidFill>
              <a:srgbClr val="000000"/>
            </a:solidFill>
            <a:prstDash val="solid"/>
          </a:ln>
        </p:spPr>
        <p:txBody>
          <a:bodyPr vert="horz" wrap="none" lIns="96120" tIns="51120" rIns="96120" bIns="51120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24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7</a:t>
            </a:r>
          </a:p>
        </p:txBody>
      </p:sp>
      <p:grpSp>
        <p:nvGrpSpPr>
          <p:cNvPr id="82" name="Group 74"/>
          <p:cNvGrpSpPr>
            <a:grpSpLocks/>
          </p:cNvGrpSpPr>
          <p:nvPr/>
        </p:nvGrpSpPr>
        <p:grpSpPr bwMode="auto">
          <a:xfrm>
            <a:off x="762000" y="1844824"/>
            <a:ext cx="7315200" cy="3657600"/>
            <a:chOff x="480" y="1584"/>
            <a:chExt cx="4608" cy="2304"/>
          </a:xfrm>
        </p:grpSpPr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480" y="3504"/>
              <a:ext cx="76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84" name="Rectangle 22"/>
            <p:cNvSpPr>
              <a:spLocks noChangeArrowheads="1"/>
            </p:cNvSpPr>
            <p:nvPr/>
          </p:nvSpPr>
          <p:spPr bwMode="auto">
            <a:xfrm>
              <a:off x="1248" y="1968"/>
              <a:ext cx="768" cy="38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85" name="Rectangle 25"/>
            <p:cNvSpPr>
              <a:spLocks noChangeArrowheads="1"/>
            </p:cNvSpPr>
            <p:nvPr/>
          </p:nvSpPr>
          <p:spPr bwMode="auto">
            <a:xfrm>
              <a:off x="2784" y="1968"/>
              <a:ext cx="768" cy="38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86" name="Rectangle 28"/>
            <p:cNvSpPr>
              <a:spLocks noChangeArrowheads="1"/>
            </p:cNvSpPr>
            <p:nvPr/>
          </p:nvSpPr>
          <p:spPr bwMode="auto">
            <a:xfrm>
              <a:off x="1248" y="3120"/>
              <a:ext cx="768" cy="38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87" name="Rectangle 32"/>
            <p:cNvSpPr>
              <a:spLocks noChangeArrowheads="1"/>
            </p:cNvSpPr>
            <p:nvPr/>
          </p:nvSpPr>
          <p:spPr bwMode="auto">
            <a:xfrm>
              <a:off x="3552" y="3120"/>
              <a:ext cx="768" cy="38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88" name="Rectangle 3"/>
            <p:cNvSpPr>
              <a:spLocks noChangeArrowheads="1"/>
            </p:cNvSpPr>
            <p:nvPr/>
          </p:nvSpPr>
          <p:spPr bwMode="auto">
            <a:xfrm>
              <a:off x="1248" y="2352"/>
              <a:ext cx="768" cy="38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89" name="Rectangle 5"/>
            <p:cNvSpPr>
              <a:spLocks noChangeArrowheads="1"/>
            </p:cNvSpPr>
            <p:nvPr/>
          </p:nvSpPr>
          <p:spPr bwMode="auto">
            <a:xfrm>
              <a:off x="480" y="2352"/>
              <a:ext cx="76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90" name="Rectangle 6"/>
            <p:cNvSpPr>
              <a:spLocks noChangeArrowheads="1"/>
            </p:cNvSpPr>
            <p:nvPr/>
          </p:nvSpPr>
          <p:spPr bwMode="auto">
            <a:xfrm>
              <a:off x="2016" y="2352"/>
              <a:ext cx="768" cy="38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91" name="Rectangle 7"/>
            <p:cNvSpPr>
              <a:spLocks noChangeArrowheads="1"/>
            </p:cNvSpPr>
            <p:nvPr/>
          </p:nvSpPr>
          <p:spPr bwMode="auto">
            <a:xfrm>
              <a:off x="2784" y="2352"/>
              <a:ext cx="768" cy="38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92" name="Rectangle 8"/>
            <p:cNvSpPr>
              <a:spLocks noChangeArrowheads="1"/>
            </p:cNvSpPr>
            <p:nvPr/>
          </p:nvSpPr>
          <p:spPr bwMode="auto">
            <a:xfrm>
              <a:off x="3552" y="2352"/>
              <a:ext cx="768" cy="38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93" name="Rectangle 9"/>
            <p:cNvSpPr>
              <a:spLocks noChangeArrowheads="1"/>
            </p:cNvSpPr>
            <p:nvPr/>
          </p:nvSpPr>
          <p:spPr bwMode="auto">
            <a:xfrm>
              <a:off x="4320" y="2352"/>
              <a:ext cx="768" cy="38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94" name="Rectangle 10"/>
            <p:cNvSpPr>
              <a:spLocks noChangeArrowheads="1"/>
            </p:cNvSpPr>
            <p:nvPr/>
          </p:nvSpPr>
          <p:spPr bwMode="auto">
            <a:xfrm>
              <a:off x="1248" y="2736"/>
              <a:ext cx="768" cy="38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95" name="Rectangle 11"/>
            <p:cNvSpPr>
              <a:spLocks noChangeArrowheads="1"/>
            </p:cNvSpPr>
            <p:nvPr/>
          </p:nvSpPr>
          <p:spPr bwMode="auto">
            <a:xfrm>
              <a:off x="480" y="2736"/>
              <a:ext cx="76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96" name="Rectangle 12"/>
            <p:cNvSpPr>
              <a:spLocks noChangeArrowheads="1"/>
            </p:cNvSpPr>
            <p:nvPr/>
          </p:nvSpPr>
          <p:spPr bwMode="auto">
            <a:xfrm>
              <a:off x="2016" y="2736"/>
              <a:ext cx="768" cy="38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97" name="Rectangle 13"/>
            <p:cNvSpPr>
              <a:spLocks noChangeArrowheads="1"/>
            </p:cNvSpPr>
            <p:nvPr/>
          </p:nvSpPr>
          <p:spPr bwMode="auto">
            <a:xfrm>
              <a:off x="2784" y="2736"/>
              <a:ext cx="768" cy="38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98" name="Rectangle 14"/>
            <p:cNvSpPr>
              <a:spLocks noChangeArrowheads="1"/>
            </p:cNvSpPr>
            <p:nvPr/>
          </p:nvSpPr>
          <p:spPr bwMode="auto">
            <a:xfrm>
              <a:off x="3552" y="2736"/>
              <a:ext cx="768" cy="38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99" name="Rectangle 15"/>
            <p:cNvSpPr>
              <a:spLocks noChangeArrowheads="1"/>
            </p:cNvSpPr>
            <p:nvPr/>
          </p:nvSpPr>
          <p:spPr bwMode="auto">
            <a:xfrm>
              <a:off x="4320" y="2736"/>
              <a:ext cx="768" cy="38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00" name="Rectangle 16"/>
            <p:cNvSpPr>
              <a:spLocks noChangeArrowheads="1"/>
            </p:cNvSpPr>
            <p:nvPr/>
          </p:nvSpPr>
          <p:spPr bwMode="auto">
            <a:xfrm>
              <a:off x="1248" y="1584"/>
              <a:ext cx="76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01" name="Rectangle 17"/>
            <p:cNvSpPr>
              <a:spLocks noChangeArrowheads="1"/>
            </p:cNvSpPr>
            <p:nvPr/>
          </p:nvSpPr>
          <p:spPr bwMode="auto">
            <a:xfrm>
              <a:off x="480" y="1584"/>
              <a:ext cx="76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02" name="Rectangle 18"/>
            <p:cNvSpPr>
              <a:spLocks noChangeArrowheads="1"/>
            </p:cNvSpPr>
            <p:nvPr/>
          </p:nvSpPr>
          <p:spPr bwMode="auto">
            <a:xfrm>
              <a:off x="2016" y="1584"/>
              <a:ext cx="76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03" name="Rectangle 19"/>
            <p:cNvSpPr>
              <a:spLocks noChangeArrowheads="1"/>
            </p:cNvSpPr>
            <p:nvPr/>
          </p:nvSpPr>
          <p:spPr bwMode="auto">
            <a:xfrm>
              <a:off x="2784" y="1584"/>
              <a:ext cx="76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04" name="Rectangle 20"/>
            <p:cNvSpPr>
              <a:spLocks noChangeArrowheads="1"/>
            </p:cNvSpPr>
            <p:nvPr/>
          </p:nvSpPr>
          <p:spPr bwMode="auto">
            <a:xfrm>
              <a:off x="3552" y="1584"/>
              <a:ext cx="76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05" name="Rectangle 21"/>
            <p:cNvSpPr>
              <a:spLocks noChangeArrowheads="1"/>
            </p:cNvSpPr>
            <p:nvPr/>
          </p:nvSpPr>
          <p:spPr bwMode="auto">
            <a:xfrm>
              <a:off x="4320" y="1584"/>
              <a:ext cx="76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06" name="Rectangle 23"/>
            <p:cNvSpPr>
              <a:spLocks noChangeArrowheads="1"/>
            </p:cNvSpPr>
            <p:nvPr/>
          </p:nvSpPr>
          <p:spPr bwMode="auto">
            <a:xfrm>
              <a:off x="480" y="1968"/>
              <a:ext cx="76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07" name="Rectangle 24"/>
            <p:cNvSpPr>
              <a:spLocks noChangeArrowheads="1"/>
            </p:cNvSpPr>
            <p:nvPr/>
          </p:nvSpPr>
          <p:spPr bwMode="auto">
            <a:xfrm>
              <a:off x="2016" y="1968"/>
              <a:ext cx="768" cy="38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08" name="Rectangle 26"/>
            <p:cNvSpPr>
              <a:spLocks noChangeArrowheads="1"/>
            </p:cNvSpPr>
            <p:nvPr/>
          </p:nvSpPr>
          <p:spPr bwMode="auto">
            <a:xfrm>
              <a:off x="3552" y="1968"/>
              <a:ext cx="768" cy="38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09" name="Rectangle 27"/>
            <p:cNvSpPr>
              <a:spLocks noChangeArrowheads="1"/>
            </p:cNvSpPr>
            <p:nvPr/>
          </p:nvSpPr>
          <p:spPr bwMode="auto">
            <a:xfrm>
              <a:off x="4320" y="1968"/>
              <a:ext cx="768" cy="38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10" name="Rectangle 29"/>
            <p:cNvSpPr>
              <a:spLocks noChangeArrowheads="1"/>
            </p:cNvSpPr>
            <p:nvPr/>
          </p:nvSpPr>
          <p:spPr bwMode="auto">
            <a:xfrm>
              <a:off x="480" y="3120"/>
              <a:ext cx="76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11" name="Rectangle 30"/>
            <p:cNvSpPr>
              <a:spLocks noChangeArrowheads="1"/>
            </p:cNvSpPr>
            <p:nvPr/>
          </p:nvSpPr>
          <p:spPr bwMode="auto">
            <a:xfrm>
              <a:off x="2016" y="3120"/>
              <a:ext cx="768" cy="38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12" name="Rectangle 31"/>
            <p:cNvSpPr>
              <a:spLocks noChangeArrowheads="1"/>
            </p:cNvSpPr>
            <p:nvPr/>
          </p:nvSpPr>
          <p:spPr bwMode="auto">
            <a:xfrm>
              <a:off x="2784" y="3120"/>
              <a:ext cx="768" cy="38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13" name="Rectangle 33"/>
            <p:cNvSpPr>
              <a:spLocks noChangeArrowheads="1"/>
            </p:cNvSpPr>
            <p:nvPr/>
          </p:nvSpPr>
          <p:spPr bwMode="auto">
            <a:xfrm>
              <a:off x="4320" y="3120"/>
              <a:ext cx="768" cy="38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14" name="Rectangle 34"/>
            <p:cNvSpPr>
              <a:spLocks noChangeArrowheads="1"/>
            </p:cNvSpPr>
            <p:nvPr/>
          </p:nvSpPr>
          <p:spPr bwMode="auto">
            <a:xfrm>
              <a:off x="1248" y="3504"/>
              <a:ext cx="768" cy="38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15" name="Rectangle 36"/>
            <p:cNvSpPr>
              <a:spLocks noChangeArrowheads="1"/>
            </p:cNvSpPr>
            <p:nvPr/>
          </p:nvSpPr>
          <p:spPr bwMode="auto">
            <a:xfrm>
              <a:off x="2016" y="3504"/>
              <a:ext cx="768" cy="38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16" name="Rectangle 37"/>
            <p:cNvSpPr>
              <a:spLocks noChangeArrowheads="1"/>
            </p:cNvSpPr>
            <p:nvPr/>
          </p:nvSpPr>
          <p:spPr bwMode="auto">
            <a:xfrm>
              <a:off x="2784" y="3504"/>
              <a:ext cx="768" cy="38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17" name="Rectangle 38"/>
            <p:cNvSpPr>
              <a:spLocks noChangeArrowheads="1"/>
            </p:cNvSpPr>
            <p:nvPr/>
          </p:nvSpPr>
          <p:spPr bwMode="auto">
            <a:xfrm>
              <a:off x="3552" y="3504"/>
              <a:ext cx="768" cy="38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18" name="Rectangle 39"/>
            <p:cNvSpPr>
              <a:spLocks noChangeArrowheads="1"/>
            </p:cNvSpPr>
            <p:nvPr/>
          </p:nvSpPr>
          <p:spPr bwMode="auto">
            <a:xfrm>
              <a:off x="4320" y="3504"/>
              <a:ext cx="768" cy="38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19" name="Text Box 40"/>
            <p:cNvSpPr txBox="1">
              <a:spLocks noChangeArrowheads="1"/>
            </p:cNvSpPr>
            <p:nvPr/>
          </p:nvSpPr>
          <p:spPr bwMode="auto">
            <a:xfrm>
              <a:off x="1392" y="1632"/>
              <a:ext cx="39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Mon</a:t>
              </a:r>
              <a:endParaRPr lang="en-GB" b="1"/>
            </a:p>
          </p:txBody>
        </p:sp>
        <p:sp>
          <p:nvSpPr>
            <p:cNvPr id="120" name="Text Box 41"/>
            <p:cNvSpPr txBox="1">
              <a:spLocks noChangeArrowheads="1"/>
            </p:cNvSpPr>
            <p:nvPr/>
          </p:nvSpPr>
          <p:spPr bwMode="auto">
            <a:xfrm>
              <a:off x="2172" y="1632"/>
              <a:ext cx="3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Tues</a:t>
              </a:r>
              <a:endParaRPr lang="en-GB" b="1"/>
            </a:p>
          </p:txBody>
        </p:sp>
        <p:sp>
          <p:nvSpPr>
            <p:cNvPr id="121" name="Text Box 42"/>
            <p:cNvSpPr txBox="1">
              <a:spLocks noChangeArrowheads="1"/>
            </p:cNvSpPr>
            <p:nvPr/>
          </p:nvSpPr>
          <p:spPr bwMode="auto">
            <a:xfrm>
              <a:off x="528" y="1632"/>
              <a:ext cx="50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Period</a:t>
              </a:r>
              <a:endParaRPr lang="en-GB" b="1"/>
            </a:p>
          </p:txBody>
        </p:sp>
        <p:sp>
          <p:nvSpPr>
            <p:cNvPr id="122" name="Text Box 43"/>
            <p:cNvSpPr txBox="1">
              <a:spLocks noChangeArrowheads="1"/>
            </p:cNvSpPr>
            <p:nvPr/>
          </p:nvSpPr>
          <p:spPr bwMode="auto">
            <a:xfrm>
              <a:off x="3600" y="1632"/>
              <a:ext cx="45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Thurs</a:t>
              </a:r>
              <a:endParaRPr lang="en-GB" b="1"/>
            </a:p>
          </p:txBody>
        </p:sp>
        <p:sp>
          <p:nvSpPr>
            <p:cNvPr id="123" name="Text Box 44"/>
            <p:cNvSpPr txBox="1">
              <a:spLocks noChangeArrowheads="1"/>
            </p:cNvSpPr>
            <p:nvPr/>
          </p:nvSpPr>
          <p:spPr bwMode="auto">
            <a:xfrm>
              <a:off x="2887" y="1632"/>
              <a:ext cx="39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Wed</a:t>
              </a:r>
              <a:endParaRPr lang="en-GB" b="1"/>
            </a:p>
          </p:txBody>
        </p:sp>
        <p:sp>
          <p:nvSpPr>
            <p:cNvPr id="124" name="Text Box 45"/>
            <p:cNvSpPr txBox="1">
              <a:spLocks noChangeArrowheads="1"/>
            </p:cNvSpPr>
            <p:nvPr/>
          </p:nvSpPr>
          <p:spPr bwMode="auto">
            <a:xfrm>
              <a:off x="4535" y="1632"/>
              <a:ext cx="27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Fri</a:t>
              </a:r>
              <a:endParaRPr lang="en-GB" b="1"/>
            </a:p>
          </p:txBody>
        </p:sp>
        <p:sp>
          <p:nvSpPr>
            <p:cNvPr id="125" name="Text Box 46"/>
            <p:cNvSpPr txBox="1">
              <a:spLocks noChangeArrowheads="1"/>
            </p:cNvSpPr>
            <p:nvPr/>
          </p:nvSpPr>
          <p:spPr bwMode="auto">
            <a:xfrm>
              <a:off x="789" y="2016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1</a:t>
              </a:r>
              <a:endParaRPr lang="en-GB" b="1"/>
            </a:p>
          </p:txBody>
        </p:sp>
        <p:sp>
          <p:nvSpPr>
            <p:cNvPr id="126" name="Text Box 47"/>
            <p:cNvSpPr txBox="1">
              <a:spLocks noChangeArrowheads="1"/>
            </p:cNvSpPr>
            <p:nvPr/>
          </p:nvSpPr>
          <p:spPr bwMode="auto">
            <a:xfrm>
              <a:off x="784" y="2784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3</a:t>
              </a:r>
              <a:endParaRPr lang="en-GB" b="1"/>
            </a:p>
          </p:txBody>
        </p:sp>
        <p:sp>
          <p:nvSpPr>
            <p:cNvPr id="127" name="Text Box 48"/>
            <p:cNvSpPr txBox="1">
              <a:spLocks noChangeArrowheads="1"/>
            </p:cNvSpPr>
            <p:nvPr/>
          </p:nvSpPr>
          <p:spPr bwMode="auto">
            <a:xfrm>
              <a:off x="784" y="240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2</a:t>
              </a:r>
              <a:endParaRPr lang="en-GB" b="1"/>
            </a:p>
          </p:txBody>
        </p:sp>
        <p:sp>
          <p:nvSpPr>
            <p:cNvPr id="128" name="Text Box 49"/>
            <p:cNvSpPr txBox="1">
              <a:spLocks noChangeArrowheads="1"/>
            </p:cNvSpPr>
            <p:nvPr/>
          </p:nvSpPr>
          <p:spPr bwMode="auto">
            <a:xfrm>
              <a:off x="784" y="3168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4</a:t>
              </a:r>
              <a:endParaRPr lang="en-GB" b="1"/>
            </a:p>
          </p:txBody>
        </p:sp>
        <p:sp>
          <p:nvSpPr>
            <p:cNvPr id="129" name="Text Box 50"/>
            <p:cNvSpPr txBox="1">
              <a:spLocks noChangeArrowheads="1"/>
            </p:cNvSpPr>
            <p:nvPr/>
          </p:nvSpPr>
          <p:spPr bwMode="auto">
            <a:xfrm>
              <a:off x="784" y="3552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5</a:t>
              </a:r>
              <a:endParaRPr lang="en-GB" b="1"/>
            </a:p>
          </p:txBody>
        </p:sp>
      </p:grpSp>
      <p:sp>
        <p:nvSpPr>
          <p:cNvPr id="130" name="Text Box 51"/>
          <p:cNvSpPr txBox="1">
            <a:spLocks noChangeArrowheads="1"/>
          </p:cNvSpPr>
          <p:nvPr/>
        </p:nvSpPr>
        <p:spPr bwMode="auto">
          <a:xfrm>
            <a:off x="2209800" y="2454424"/>
            <a:ext cx="7280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MAM</a:t>
            </a:r>
            <a:endParaRPr lang="en-GB" b="1"/>
          </a:p>
        </p:txBody>
      </p:sp>
      <p:sp>
        <p:nvSpPr>
          <p:cNvPr id="131" name="Text Box 52"/>
          <p:cNvSpPr txBox="1">
            <a:spLocks noChangeArrowheads="1"/>
          </p:cNvSpPr>
          <p:nvPr/>
        </p:nvSpPr>
        <p:spPr bwMode="auto">
          <a:xfrm>
            <a:off x="2209800" y="3064024"/>
            <a:ext cx="6206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CEM</a:t>
            </a:r>
            <a:endParaRPr lang="en-GB" b="1"/>
          </a:p>
        </p:txBody>
      </p:sp>
      <p:sp>
        <p:nvSpPr>
          <p:cNvPr id="132" name="Text Box 53"/>
          <p:cNvSpPr txBox="1">
            <a:spLocks noChangeArrowheads="1"/>
          </p:cNvSpPr>
          <p:nvPr/>
        </p:nvSpPr>
        <p:spPr bwMode="auto">
          <a:xfrm>
            <a:off x="2209800" y="3673624"/>
            <a:ext cx="5741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PHY</a:t>
            </a:r>
            <a:endParaRPr lang="en-GB" b="1"/>
          </a:p>
        </p:txBody>
      </p:sp>
      <p:sp>
        <p:nvSpPr>
          <p:cNvPr id="133" name="Text Box 54"/>
          <p:cNvSpPr txBox="1">
            <a:spLocks noChangeArrowheads="1"/>
          </p:cNvSpPr>
          <p:nvPr/>
        </p:nvSpPr>
        <p:spPr bwMode="auto">
          <a:xfrm>
            <a:off x="2209800" y="4892824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BIO</a:t>
            </a:r>
            <a:endParaRPr lang="en-GB" b="1"/>
          </a:p>
        </p:txBody>
      </p:sp>
      <p:grpSp>
        <p:nvGrpSpPr>
          <p:cNvPr id="134" name="Group 72"/>
          <p:cNvGrpSpPr>
            <a:grpSpLocks/>
          </p:cNvGrpSpPr>
          <p:nvPr/>
        </p:nvGrpSpPr>
        <p:grpSpPr bwMode="auto">
          <a:xfrm>
            <a:off x="3429000" y="2454425"/>
            <a:ext cx="4310063" cy="2808288"/>
            <a:chOff x="2160" y="2016"/>
            <a:chExt cx="2715" cy="1769"/>
          </a:xfrm>
        </p:grpSpPr>
        <p:sp>
          <p:nvSpPr>
            <p:cNvPr id="135" name="Text Box 55"/>
            <p:cNvSpPr txBox="1">
              <a:spLocks noChangeArrowheads="1"/>
            </p:cNvSpPr>
            <p:nvPr/>
          </p:nvSpPr>
          <p:spPr bwMode="auto">
            <a:xfrm>
              <a:off x="2160" y="2016"/>
              <a:ext cx="45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MAM</a:t>
              </a:r>
              <a:endParaRPr lang="en-GB" b="1" dirty="0"/>
            </a:p>
          </p:txBody>
        </p:sp>
        <p:sp>
          <p:nvSpPr>
            <p:cNvPr id="136" name="Text Box 56"/>
            <p:cNvSpPr txBox="1">
              <a:spLocks noChangeArrowheads="1"/>
            </p:cNvSpPr>
            <p:nvPr/>
          </p:nvSpPr>
          <p:spPr bwMode="auto">
            <a:xfrm>
              <a:off x="2160" y="2400"/>
              <a:ext cx="3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CEM</a:t>
              </a:r>
              <a:endParaRPr lang="en-GB" b="1" dirty="0"/>
            </a:p>
          </p:txBody>
        </p:sp>
        <p:sp>
          <p:nvSpPr>
            <p:cNvPr id="137" name="Text Box 57"/>
            <p:cNvSpPr txBox="1">
              <a:spLocks noChangeArrowheads="1"/>
            </p:cNvSpPr>
            <p:nvPr/>
          </p:nvSpPr>
          <p:spPr bwMode="auto">
            <a:xfrm>
              <a:off x="2160" y="2784"/>
              <a:ext cx="36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PHY</a:t>
              </a:r>
              <a:endParaRPr lang="en-GB" b="1" dirty="0"/>
            </a:p>
          </p:txBody>
        </p:sp>
        <p:sp>
          <p:nvSpPr>
            <p:cNvPr id="138" name="Text Box 58"/>
            <p:cNvSpPr txBox="1">
              <a:spLocks noChangeArrowheads="1"/>
            </p:cNvSpPr>
            <p:nvPr/>
          </p:nvSpPr>
          <p:spPr bwMode="auto">
            <a:xfrm>
              <a:off x="2160" y="3552"/>
              <a:ext cx="33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BIO</a:t>
              </a:r>
              <a:endParaRPr lang="en-GB" b="1"/>
            </a:p>
          </p:txBody>
        </p:sp>
        <p:sp>
          <p:nvSpPr>
            <p:cNvPr id="139" name="Text Box 59"/>
            <p:cNvSpPr txBox="1">
              <a:spLocks noChangeArrowheads="1"/>
            </p:cNvSpPr>
            <p:nvPr/>
          </p:nvSpPr>
          <p:spPr bwMode="auto">
            <a:xfrm>
              <a:off x="2928" y="2016"/>
              <a:ext cx="45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MAM</a:t>
              </a:r>
              <a:endParaRPr lang="en-GB" b="1"/>
            </a:p>
          </p:txBody>
        </p:sp>
        <p:sp>
          <p:nvSpPr>
            <p:cNvPr id="140" name="Text Box 60"/>
            <p:cNvSpPr txBox="1">
              <a:spLocks noChangeArrowheads="1"/>
            </p:cNvSpPr>
            <p:nvPr/>
          </p:nvSpPr>
          <p:spPr bwMode="auto">
            <a:xfrm>
              <a:off x="2928" y="2400"/>
              <a:ext cx="3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CEM</a:t>
              </a:r>
              <a:endParaRPr lang="en-GB" b="1"/>
            </a:p>
          </p:txBody>
        </p:sp>
        <p:sp>
          <p:nvSpPr>
            <p:cNvPr id="141" name="Text Box 61"/>
            <p:cNvSpPr txBox="1">
              <a:spLocks noChangeArrowheads="1"/>
            </p:cNvSpPr>
            <p:nvPr/>
          </p:nvSpPr>
          <p:spPr bwMode="auto">
            <a:xfrm>
              <a:off x="2928" y="2784"/>
              <a:ext cx="36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PHY</a:t>
              </a:r>
              <a:endParaRPr lang="en-GB" b="1"/>
            </a:p>
          </p:txBody>
        </p:sp>
        <p:sp>
          <p:nvSpPr>
            <p:cNvPr id="142" name="Text Box 62"/>
            <p:cNvSpPr txBox="1">
              <a:spLocks noChangeArrowheads="1"/>
            </p:cNvSpPr>
            <p:nvPr/>
          </p:nvSpPr>
          <p:spPr bwMode="auto">
            <a:xfrm>
              <a:off x="2928" y="3552"/>
              <a:ext cx="33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BIO</a:t>
              </a:r>
              <a:endParaRPr lang="en-GB" b="1"/>
            </a:p>
          </p:txBody>
        </p:sp>
        <p:sp>
          <p:nvSpPr>
            <p:cNvPr id="143" name="Text Box 63"/>
            <p:cNvSpPr txBox="1">
              <a:spLocks noChangeArrowheads="1"/>
            </p:cNvSpPr>
            <p:nvPr/>
          </p:nvSpPr>
          <p:spPr bwMode="auto">
            <a:xfrm>
              <a:off x="3696" y="2016"/>
              <a:ext cx="45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MAM</a:t>
              </a:r>
              <a:endParaRPr lang="en-GB" b="1"/>
            </a:p>
          </p:txBody>
        </p:sp>
        <p:sp>
          <p:nvSpPr>
            <p:cNvPr id="144" name="Text Box 64"/>
            <p:cNvSpPr txBox="1">
              <a:spLocks noChangeArrowheads="1"/>
            </p:cNvSpPr>
            <p:nvPr/>
          </p:nvSpPr>
          <p:spPr bwMode="auto">
            <a:xfrm>
              <a:off x="3696" y="2400"/>
              <a:ext cx="3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CEM</a:t>
              </a:r>
              <a:endParaRPr lang="en-GB" b="1"/>
            </a:p>
          </p:txBody>
        </p:sp>
        <p:sp>
          <p:nvSpPr>
            <p:cNvPr id="145" name="Text Box 65"/>
            <p:cNvSpPr txBox="1">
              <a:spLocks noChangeArrowheads="1"/>
            </p:cNvSpPr>
            <p:nvPr/>
          </p:nvSpPr>
          <p:spPr bwMode="auto">
            <a:xfrm>
              <a:off x="3696" y="2784"/>
              <a:ext cx="36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PHY</a:t>
              </a:r>
              <a:endParaRPr lang="en-GB" b="1"/>
            </a:p>
          </p:txBody>
        </p:sp>
        <p:sp>
          <p:nvSpPr>
            <p:cNvPr id="146" name="Text Box 66"/>
            <p:cNvSpPr txBox="1">
              <a:spLocks noChangeArrowheads="1"/>
            </p:cNvSpPr>
            <p:nvPr/>
          </p:nvSpPr>
          <p:spPr bwMode="auto">
            <a:xfrm>
              <a:off x="3696" y="3552"/>
              <a:ext cx="33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BIO</a:t>
              </a:r>
              <a:endParaRPr lang="en-GB" b="1"/>
            </a:p>
          </p:txBody>
        </p:sp>
        <p:sp>
          <p:nvSpPr>
            <p:cNvPr id="147" name="Text Box 67"/>
            <p:cNvSpPr txBox="1">
              <a:spLocks noChangeArrowheads="1"/>
            </p:cNvSpPr>
            <p:nvPr/>
          </p:nvSpPr>
          <p:spPr bwMode="auto">
            <a:xfrm>
              <a:off x="4416" y="2016"/>
              <a:ext cx="45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MAM</a:t>
              </a:r>
              <a:endParaRPr lang="en-GB" b="1"/>
            </a:p>
          </p:txBody>
        </p:sp>
        <p:sp>
          <p:nvSpPr>
            <p:cNvPr id="148" name="Text Box 68"/>
            <p:cNvSpPr txBox="1">
              <a:spLocks noChangeArrowheads="1"/>
            </p:cNvSpPr>
            <p:nvPr/>
          </p:nvSpPr>
          <p:spPr bwMode="auto">
            <a:xfrm>
              <a:off x="4416" y="2400"/>
              <a:ext cx="3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CEM</a:t>
              </a:r>
              <a:endParaRPr lang="en-GB" b="1"/>
            </a:p>
          </p:txBody>
        </p:sp>
        <p:sp>
          <p:nvSpPr>
            <p:cNvPr id="149" name="Text Box 69"/>
            <p:cNvSpPr txBox="1">
              <a:spLocks noChangeArrowheads="1"/>
            </p:cNvSpPr>
            <p:nvPr/>
          </p:nvSpPr>
          <p:spPr bwMode="auto">
            <a:xfrm>
              <a:off x="4416" y="2784"/>
              <a:ext cx="36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PHY</a:t>
              </a:r>
              <a:endParaRPr lang="en-GB" b="1"/>
            </a:p>
          </p:txBody>
        </p:sp>
        <p:sp>
          <p:nvSpPr>
            <p:cNvPr id="150" name="Text Box 70"/>
            <p:cNvSpPr txBox="1">
              <a:spLocks noChangeArrowheads="1"/>
            </p:cNvSpPr>
            <p:nvPr/>
          </p:nvSpPr>
          <p:spPr bwMode="auto">
            <a:xfrm>
              <a:off x="4416" y="3552"/>
              <a:ext cx="33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BIO</a:t>
              </a:r>
              <a:endParaRPr lang="en-GB" b="1"/>
            </a:p>
          </p:txBody>
        </p:sp>
      </p:grpSp>
      <p:grpSp>
        <p:nvGrpSpPr>
          <p:cNvPr id="151" name="Group 80"/>
          <p:cNvGrpSpPr>
            <a:grpSpLocks/>
          </p:cNvGrpSpPr>
          <p:nvPr/>
        </p:nvGrpSpPr>
        <p:grpSpPr bwMode="auto">
          <a:xfrm>
            <a:off x="762000" y="5578624"/>
            <a:ext cx="7315200" cy="685800"/>
            <a:chOff x="480" y="3696"/>
            <a:chExt cx="4608" cy="432"/>
          </a:xfrm>
        </p:grpSpPr>
        <p:sp>
          <p:nvSpPr>
            <p:cNvPr id="152" name="Rectangle 76"/>
            <p:cNvSpPr>
              <a:spLocks noChangeArrowheads="1"/>
            </p:cNvSpPr>
            <p:nvPr/>
          </p:nvSpPr>
          <p:spPr bwMode="auto">
            <a:xfrm>
              <a:off x="480" y="3696"/>
              <a:ext cx="768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6 - 8</a:t>
              </a:r>
              <a:endParaRPr lang="en-GB"/>
            </a:p>
          </p:txBody>
        </p:sp>
        <p:sp>
          <p:nvSpPr>
            <p:cNvPr id="153" name="Rectangle 77"/>
            <p:cNvSpPr>
              <a:spLocks noChangeArrowheads="1"/>
            </p:cNvSpPr>
            <p:nvPr/>
          </p:nvSpPr>
          <p:spPr bwMode="auto">
            <a:xfrm>
              <a:off x="1248" y="3696"/>
              <a:ext cx="3840" cy="4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</p:grpSp>
      <p:sp>
        <p:nvSpPr>
          <p:cNvPr id="154" name="Text Box 79"/>
          <p:cNvSpPr txBox="1">
            <a:spLocks noChangeArrowheads="1"/>
          </p:cNvSpPr>
          <p:nvPr/>
        </p:nvSpPr>
        <p:spPr bwMode="auto">
          <a:xfrm>
            <a:off x="3016250" y="5654824"/>
            <a:ext cx="23576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Practicals and tutorials</a:t>
            </a:r>
            <a:endParaRPr lang="en-GB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57200" y="272880"/>
            <a:ext cx="8229600" cy="53089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36360" rIns="0" bIns="0" anchor="ctr" anchorCtr="0" compatLnSpc="1"/>
          <a:lstStyle/>
          <a:p>
            <a:pPr marL="0" marR="0" lvl="0" indent="0" algn="ctr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4800" b="1" i="0" u="none" strike="noStrike" cap="none" baseline="0">
                <a:ln>
                  <a:noFill/>
                </a:ln>
                <a:solidFill>
                  <a:srgbClr val="6B2394"/>
                </a:solidFill>
                <a:latin typeface="Arial" pitchFamily="2"/>
                <a:ea typeface="Droid Sans Fallback" pitchFamily="2"/>
                <a:cs typeface="Droid Sans Fallback" pitchFamily="2"/>
              </a:rPr>
              <a:t>Part 0</a:t>
            </a:r>
          </a:p>
          <a:p>
            <a:pPr marL="0" marR="0" lvl="0" indent="0" algn="ctr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3200" b="1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  <a:p>
            <a:pPr marL="0" marR="0" lvl="0" indent="0" algn="ctr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32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 </a:t>
            </a:r>
          </a:p>
          <a:p>
            <a:pPr marL="0" marR="0" lvl="0" indent="0" algn="ctr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4400" b="1" i="0" u="none" strike="noStrike" cap="none" baseline="0">
                <a:ln>
                  <a:noFill/>
                </a:ln>
                <a:solidFill>
                  <a:srgbClr val="6B2394"/>
                </a:solidFill>
                <a:latin typeface="Arial" pitchFamily="2"/>
                <a:ea typeface="Droid Sans Fallback" pitchFamily="2"/>
                <a:cs typeface="Droid Sans Fallback" pitchFamily="2"/>
              </a:rPr>
              <a:t>Who are we?</a:t>
            </a:r>
          </a:p>
          <a:p>
            <a:pPr marL="0" marR="0" lvl="0" indent="0" algn="ctr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4400" b="1" i="0" u="none" strike="noStrike" cap="none" baseline="0">
              <a:ln>
                <a:noFill/>
              </a:ln>
              <a:solidFill>
                <a:srgbClr val="6B2394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2880"/>
            <a:ext cx="8229600" cy="1144800"/>
          </a:xfrm>
        </p:spPr>
        <p:txBody>
          <a:bodyPr wrap="square" tIns="24120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GB"/>
              <a:t>Extended Degree Programme  (EDP)</a:t>
            </a:r>
            <a:br>
              <a:rPr lang="en-GB"/>
            </a:br>
            <a:r>
              <a:rPr lang="en-GB" sz="1200" i="1"/>
              <a:t/>
            </a:r>
            <a:br>
              <a:rPr lang="en-GB" sz="1200" i="1"/>
            </a:br>
            <a:r>
              <a:rPr lang="en-GB" sz="2400" i="1"/>
              <a:t>Option of a BSc degree over 4 years</a:t>
            </a:r>
            <a:br>
              <a:rPr lang="en-GB" sz="2400" i="1"/>
            </a:br>
            <a:endParaRPr lang="en-GB" sz="2400" i="1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76250" y="1412776"/>
            <a:ext cx="8229600" cy="4919760"/>
          </a:xfrm>
        </p:spPr>
        <p:txBody>
          <a:bodyPr wrap="square"/>
          <a:lstStyle>
            <a:def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ZA" sz="3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defPPr>
            <a:lvl1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ZA" sz="3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1pPr>
            <a:lvl2pPr marL="742680" marR="0" lvl="1" indent="-28548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ZA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2pPr>
            <a:lvl3pPr marL="1143000" marR="0" lvl="2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3pPr>
            <a:lvl4pPr marL="1600199" marR="0" lvl="3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4pPr>
            <a:lvl5pPr marL="2057400" marR="0" lvl="4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5pPr>
            <a:lvl6pPr marL="2057400" marR="0" lvl="5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6pPr>
            <a:lvl7pPr marL="2057400" marR="0" lvl="6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7pPr>
            <a:lvl8pPr marL="2057400" marR="0" lvl="7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8pPr>
            <a:lvl9pPr marL="2057400" marR="0" lvl="8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9pPr>
          </a:lstStyle>
          <a:p>
            <a:pPr marL="0" lv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en-GB" dirty="0"/>
              <a:t>Success in your studies is dependent on</a:t>
            </a:r>
          </a:p>
          <a:p>
            <a:pPr marL="0" lvl="1" indent="0">
              <a:buSzPct val="75000"/>
              <a:buFont typeface="Symbol" pitchFamily="2"/>
              <a:buChar char=""/>
            </a:pPr>
            <a:r>
              <a:rPr lang="en-GB" dirty="0"/>
              <a:t>making the right choices</a:t>
            </a:r>
          </a:p>
          <a:p>
            <a:pPr marL="0" lvl="1" indent="0">
              <a:buSzPct val="75000"/>
              <a:buFont typeface="Symbol" pitchFamily="2"/>
              <a:buChar char=""/>
            </a:pPr>
            <a:r>
              <a:rPr lang="en-GB" dirty="0"/>
              <a:t>doing something you enjoy</a:t>
            </a:r>
          </a:p>
          <a:p>
            <a:pPr marL="0" lvl="1" indent="0">
              <a:buSzPct val="75000"/>
              <a:buFont typeface="Symbol" pitchFamily="2"/>
              <a:buChar char=""/>
            </a:pPr>
            <a:r>
              <a:rPr lang="en-GB" dirty="0"/>
              <a:t>establishing effective study habits</a:t>
            </a:r>
          </a:p>
          <a:p>
            <a:pPr marL="0" lvl="1" indent="0">
              <a:buSzPct val="75000"/>
              <a:buFont typeface="Symbol" pitchFamily="2"/>
              <a:buChar char=""/>
            </a:pPr>
            <a:r>
              <a:rPr lang="en-GB" dirty="0"/>
              <a:t>pacing yourself – taking the right academic load</a:t>
            </a:r>
          </a:p>
          <a:p>
            <a:pPr marL="0" lv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en-GB" dirty="0" smtClean="0"/>
              <a:t>Making </a:t>
            </a:r>
            <a:r>
              <a:rPr lang="en-GB" dirty="0"/>
              <a:t>the choice to enter the EDP</a:t>
            </a:r>
          </a:p>
          <a:p>
            <a:pPr marL="0" lvl="1" indent="0">
              <a:buSzPct val="75000"/>
              <a:buFont typeface="Symbol" pitchFamily="2"/>
              <a:buChar char=""/>
            </a:pPr>
            <a:r>
              <a:rPr lang="en-GB" b="1" dirty="0"/>
              <a:t>all Science students</a:t>
            </a:r>
            <a:r>
              <a:rPr lang="en-GB" dirty="0"/>
              <a:t> will write tests from Thursday 12th to Tuesday 17th March</a:t>
            </a:r>
          </a:p>
          <a:p>
            <a:pPr marL="0" lvl="1" indent="0">
              <a:buSzPct val="75000"/>
              <a:buFont typeface="Symbol" pitchFamily="2"/>
              <a:buChar char=""/>
            </a:pPr>
            <a:r>
              <a:rPr lang="en-GB" dirty="0"/>
              <a:t>on the basis of these and other factors, we will help you make a decision on whether to transfer to the EDP, allowing you to pace your studies carefully over 4 years.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36400" y="160560"/>
            <a:ext cx="362160" cy="468360"/>
          </a:xfrm>
          <a:prstGeom prst="rect">
            <a:avLst/>
          </a:prstGeom>
          <a:noFill/>
          <a:ln w="12600">
            <a:solidFill>
              <a:srgbClr val="000000"/>
            </a:solidFill>
            <a:prstDash val="solid"/>
          </a:ln>
        </p:spPr>
        <p:txBody>
          <a:bodyPr vert="horz" wrap="none" lIns="96120" tIns="51120" rIns="96120" bIns="51120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24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2880"/>
            <a:ext cx="8229600" cy="1144800"/>
          </a:xfrm>
        </p:spPr>
        <p:txBody>
          <a:bodyPr wrap="square" tIns="24120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GB"/>
              <a:t>Having difficulty deciding on a major(s)?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229600" cy="4506840"/>
          </a:xfrm>
        </p:spPr>
        <p:txBody>
          <a:bodyPr wrap="square"/>
          <a:lstStyle>
            <a:def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ZA" sz="3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defPPr>
            <a:lvl1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ZA" sz="3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1pPr>
            <a:lvl2pPr marL="742680" marR="0" lvl="1" indent="-28548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ZA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2pPr>
            <a:lvl3pPr marL="1143000" marR="0" lvl="2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3pPr>
            <a:lvl4pPr marL="1600199" marR="0" lvl="3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4pPr>
            <a:lvl5pPr marL="2057400" marR="0" lvl="4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5pPr>
            <a:lvl6pPr marL="2057400" marR="0" lvl="5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6pPr>
            <a:lvl7pPr marL="2057400" marR="0" lvl="6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7pPr>
            <a:lvl8pPr marL="2057400" marR="0" lvl="7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8pPr>
            <a:lvl9pPr marL="2057400" marR="0" lvl="8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9pPr>
          </a:lstStyle>
          <a:p>
            <a:pPr marL="431640" lvl="0" indent="-324000"/>
            <a:endParaRPr lang="en-GB"/>
          </a:p>
          <a:p>
            <a:pPr marL="0" lvl="0" indent="0"/>
            <a:r>
              <a:rPr lang="en-GB"/>
              <a:t>We suggest:  </a:t>
            </a:r>
          </a:p>
          <a:p>
            <a:pPr marL="0" lvl="1" indent="0">
              <a:buSzPct val="75000"/>
              <a:buFont typeface="Symbol" pitchFamily="2"/>
              <a:buChar char=""/>
            </a:pPr>
            <a:r>
              <a:rPr lang="en-GB" sz="3200"/>
              <a:t>choose a first year curriculum that will allow maximum choice in your second year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4910040" cy="241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2411280"/>
            <a:ext cx="4910040" cy="241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0" y="4446720"/>
            <a:ext cx="4910040" cy="24112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/>
          <p:cNvSpPr/>
          <p:nvPr/>
        </p:nvSpPr>
        <p:spPr>
          <a:xfrm>
            <a:off x="4910040" y="0"/>
            <a:ext cx="4233960" cy="685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B2394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302079" y="403200"/>
            <a:ext cx="3675240" cy="809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/>
          <a:lstStyle/>
          <a:p>
            <a:pPr marL="0" marR="0" lvl="0" indent="0" algn="r" rtl="0" hangingPunc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2000" b="0" i="0" u="none" strike="noStrike" cap="none" baseline="0">
                <a:ln>
                  <a:noFill/>
                </a:ln>
                <a:solidFill>
                  <a:srgbClr val="CCCCCC"/>
                </a:solidFill>
                <a:latin typeface="Arial Black" pitchFamily="2"/>
                <a:ea typeface="Droid Sans Fallback" pitchFamily="2"/>
                <a:cs typeface="Droid Sans Fallback" pitchFamily="2"/>
              </a:rPr>
              <a:t>University of Cape Town</a:t>
            </a:r>
          </a:p>
          <a:p>
            <a:pPr marL="0" marR="0" lvl="0" indent="0" algn="r" rtl="0" hangingPunc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2000" b="0" i="0" u="none" strike="noStrike" cap="none" baseline="0">
                <a:ln>
                  <a:noFill/>
                </a:ln>
                <a:solidFill>
                  <a:srgbClr val="CCCCCC"/>
                </a:solidFill>
                <a:latin typeface="Arial Black" pitchFamily="2"/>
                <a:ea typeface="Droid Sans Fallback" pitchFamily="2"/>
                <a:cs typeface="Droid Sans Fallback" pitchFamily="2"/>
              </a:rPr>
              <a:t>Faculty of Science</a:t>
            </a:r>
          </a:p>
        </p:txBody>
      </p:sp>
      <p:sp>
        <p:nvSpPr>
          <p:cNvPr id="7" name="Freeform 6"/>
          <p:cNvSpPr/>
          <p:nvPr/>
        </p:nvSpPr>
        <p:spPr>
          <a:xfrm>
            <a:off x="6043679" y="2503440"/>
            <a:ext cx="1904760" cy="1681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66240" rIns="90000" bIns="45000" anchor="t" anchorCtr="0" compatLnSpc="1"/>
          <a:lstStyle/>
          <a:p>
            <a:pPr marL="0" marR="0" lvl="0" indent="0" algn="ctr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2800" b="1" i="1" u="none" strike="noStrike" cap="none" baseline="0">
                <a:ln>
                  <a:noFill/>
                </a:ln>
                <a:solidFill>
                  <a:srgbClr val="E6E64C"/>
                </a:solidFill>
                <a:latin typeface="Arial" pitchFamily="2"/>
                <a:ea typeface="Droid Sans Fallback" pitchFamily="2"/>
                <a:cs typeface="Droid Sans Fallback" pitchFamily="2"/>
              </a:rPr>
              <a:t>the end</a:t>
            </a:r>
          </a:p>
          <a:p>
            <a:pPr marL="0" marR="0" lvl="0" indent="0" algn="ctr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2800" b="0" i="1" u="none" strike="noStrike" cap="none" baseline="0">
              <a:ln>
                <a:noFill/>
              </a:ln>
              <a:solidFill>
                <a:srgbClr val="E6E64C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  <a:p>
            <a:pPr marL="0" marR="0" lvl="0" indent="0" algn="ctr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2800" b="0" i="1" u="none" strike="noStrike" cap="none" baseline="0">
              <a:ln>
                <a:noFill/>
              </a:ln>
              <a:solidFill>
                <a:srgbClr val="E6E64C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  <a:p>
            <a:pPr marL="0" marR="0" lvl="0" indent="0" algn="ctr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2800" b="0" i="1" u="none" strike="noStrike" cap="none" baseline="0">
                <a:ln>
                  <a:noFill/>
                </a:ln>
                <a:solidFill>
                  <a:srgbClr val="E6E64C"/>
                </a:solidFill>
                <a:latin typeface="Arial" pitchFamily="2"/>
                <a:ea typeface="Droid Sans Fallback" pitchFamily="2"/>
                <a:cs typeface="Droid Sans Fallback" pitchFamily="2"/>
              </a:rPr>
              <a:t>questions?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Introduction to Student Advisors</a:t>
            </a:r>
            <a:endParaRPr lang="en-ZA" dirty="0">
              <a:solidFill>
                <a:schemeClr val="bg1"/>
              </a:solidFill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09" y="2060848"/>
            <a:ext cx="936104" cy="124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073" y="3284984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1600" dirty="0">
                <a:solidFill>
                  <a:srgbClr val="FFFFFF"/>
                </a:solidFill>
                <a:latin typeface="Arial" charset="0"/>
                <a:cs typeface="Arial" charset="0"/>
              </a:rPr>
              <a:t>Dr Shane Murray</a:t>
            </a:r>
            <a:endParaRPr lang="en-ZA" sz="16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073" y="1916832"/>
            <a:ext cx="1747594" cy="17067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ZA" sz="240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2060848"/>
            <a:ext cx="58705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2400" dirty="0">
                <a:solidFill>
                  <a:srgbClr val="FFFFFF"/>
                </a:solidFill>
                <a:latin typeface="Arial" charset="0"/>
                <a:cs typeface="Arial" charset="0"/>
              </a:rPr>
              <a:t>Department of Molecular and Cell Biology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2400" dirty="0">
                <a:solidFill>
                  <a:srgbClr val="FFFFFF"/>
                </a:solidFill>
                <a:latin typeface="Arial" charset="0"/>
                <a:cs typeface="Arial" charset="0"/>
              </a:rPr>
              <a:t>(MCB)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2400" dirty="0">
                <a:solidFill>
                  <a:srgbClr val="FFFFFF"/>
                </a:solidFill>
                <a:latin typeface="Arial" charset="0"/>
                <a:cs typeface="Arial" charset="0"/>
              </a:rPr>
              <a:t>Room 227B </a:t>
            </a:r>
            <a:endParaRPr lang="en-ZA" sz="24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4293096"/>
            <a:ext cx="5596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Teach:</a:t>
            </a:r>
            <a:r>
              <a:rPr lang="en-ZA" sz="2400" dirty="0">
                <a:solidFill>
                  <a:srgbClr val="FFFFFF"/>
                </a:solidFill>
                <a:latin typeface="Arial" charset="0"/>
                <a:cs typeface="Arial" charset="0"/>
              </a:rPr>
              <a:t> 2</a:t>
            </a:r>
            <a:r>
              <a:rPr lang="en-ZA" sz="2400" baseline="30000" dirty="0">
                <a:solidFill>
                  <a:srgbClr val="FFFFFF"/>
                </a:solidFill>
                <a:latin typeface="Arial" charset="0"/>
                <a:cs typeface="Arial" charset="0"/>
              </a:rPr>
              <a:t>nd</a:t>
            </a:r>
            <a:r>
              <a:rPr lang="en-ZA" sz="2400" dirty="0">
                <a:solidFill>
                  <a:srgbClr val="FFFFFF"/>
                </a:solidFill>
                <a:latin typeface="Arial" charset="0"/>
                <a:cs typeface="Arial" charset="0"/>
              </a:rPr>
              <a:t>, 3</a:t>
            </a:r>
            <a:r>
              <a:rPr lang="en-ZA" sz="2400" baseline="30000" dirty="0">
                <a:solidFill>
                  <a:srgbClr val="FFFFFF"/>
                </a:solidFill>
                <a:latin typeface="Arial" charset="0"/>
                <a:cs typeface="Arial" charset="0"/>
              </a:rPr>
              <a:t>rd</a:t>
            </a:r>
            <a:r>
              <a:rPr lang="en-ZA" sz="24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ZA" sz="2400" dirty="0" err="1">
                <a:solidFill>
                  <a:srgbClr val="FFFFFF"/>
                </a:solidFill>
                <a:latin typeface="Arial" charset="0"/>
                <a:cs typeface="Arial" charset="0"/>
              </a:rPr>
              <a:t>yr</a:t>
            </a:r>
            <a:r>
              <a:rPr lang="en-ZA" sz="2400" dirty="0">
                <a:solidFill>
                  <a:srgbClr val="FFFFFF"/>
                </a:solidFill>
                <a:latin typeface="Arial" charset="0"/>
                <a:cs typeface="Arial" charset="0"/>
              </a:rPr>
              <a:t>, BSc Hons; </a:t>
            </a:r>
            <a:r>
              <a:rPr lang="en-ZA" sz="2400" dirty="0">
                <a:solidFill>
                  <a:srgbClr val="FFFF00"/>
                </a:solidFill>
                <a:latin typeface="Arial" charset="0"/>
                <a:cs typeface="Arial" charset="0"/>
              </a:rPr>
              <a:t>Genetics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Research:</a:t>
            </a:r>
            <a:r>
              <a:rPr lang="en-ZA" sz="2400" dirty="0">
                <a:solidFill>
                  <a:srgbClr val="FFFFFF"/>
                </a:solidFill>
                <a:latin typeface="Arial" charset="0"/>
                <a:cs typeface="Arial" charset="0"/>
              </a:rPr>
              <a:t> Disease resistance in maize</a:t>
            </a:r>
            <a:endParaRPr lang="en-ZA" sz="24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8" descr="86block2_68G71R_120908_R1.jpg"/>
          <p:cNvPicPr>
            <a:picLocks noChangeAspect="1"/>
          </p:cNvPicPr>
          <p:nvPr/>
        </p:nvPicPr>
        <p:blipFill>
          <a:blip r:embed="rId3" cstate="print">
            <a:lum bright="16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5415901"/>
            <a:ext cx="1031408" cy="103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79"/>
          <a:stretch>
            <a:fillRect/>
          </a:stretch>
        </p:blipFill>
        <p:spPr bwMode="auto">
          <a:xfrm>
            <a:off x="395535" y="5415901"/>
            <a:ext cx="110331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5739" y="6536377"/>
            <a:ext cx="1755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1200" dirty="0">
                <a:solidFill>
                  <a:srgbClr val="FFFFFF"/>
                </a:solidFill>
                <a:latin typeface="Arial" charset="0"/>
                <a:cs typeface="Arial" charset="0"/>
              </a:rPr>
              <a:t>Grey leaf spot infection</a:t>
            </a:r>
            <a:endParaRPr lang="en-ZA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1720" y="6464369"/>
            <a:ext cx="1505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1200" dirty="0">
                <a:solidFill>
                  <a:srgbClr val="FFFFFF"/>
                </a:solidFill>
                <a:latin typeface="Arial" charset="0"/>
                <a:cs typeface="Arial" charset="0"/>
              </a:rPr>
              <a:t>Microarray analysis</a:t>
            </a:r>
            <a:endParaRPr lang="en-ZA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1" r="21045"/>
          <a:stretch/>
        </p:blipFill>
        <p:spPr bwMode="auto">
          <a:xfrm>
            <a:off x="4086996" y="5380679"/>
            <a:ext cx="1546071" cy="106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211960" y="6432442"/>
            <a:ext cx="1343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1200" dirty="0">
                <a:solidFill>
                  <a:srgbClr val="FFFFFF"/>
                </a:solidFill>
                <a:latin typeface="Arial" charset="0"/>
                <a:cs typeface="Arial" charset="0"/>
              </a:rPr>
              <a:t>Gene expression</a:t>
            </a:r>
            <a:endParaRPr lang="en-ZA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191" y="5415901"/>
            <a:ext cx="835422" cy="89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740352" y="6348558"/>
            <a:ext cx="1148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1200" dirty="0">
                <a:solidFill>
                  <a:srgbClr val="FFFFFF"/>
                </a:solidFill>
                <a:latin typeface="Arial" charset="0"/>
                <a:cs typeface="Arial" charset="0"/>
              </a:rPr>
              <a:t>Bioinformatics</a:t>
            </a:r>
            <a:endParaRPr lang="en-ZA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452" y="5415901"/>
            <a:ext cx="1439699" cy="92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012160" y="6382301"/>
            <a:ext cx="1470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1200" dirty="0">
                <a:solidFill>
                  <a:srgbClr val="FFFFFF"/>
                </a:solidFill>
                <a:latin typeface="Arial" charset="0"/>
                <a:cs typeface="Arial" charset="0"/>
              </a:rPr>
              <a:t>Metabolite profiling</a:t>
            </a:r>
            <a:endParaRPr lang="en-ZA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41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57200" y="272880"/>
            <a:ext cx="8229600" cy="53089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36360" rIns="0" bIns="0" anchor="ctr" anchorCtr="0" compatLnSpc="1"/>
          <a:lstStyle/>
          <a:p>
            <a:pPr marL="0" marR="0" lvl="0" indent="0" algn="ctr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4800" b="1" i="0" u="none" strike="noStrike" cap="none" baseline="0">
                <a:ln>
                  <a:noFill/>
                </a:ln>
                <a:solidFill>
                  <a:srgbClr val="6B2394"/>
                </a:solidFill>
                <a:latin typeface="Arial" pitchFamily="2"/>
                <a:ea typeface="Droid Sans Fallback" pitchFamily="2"/>
                <a:cs typeface="Droid Sans Fallback" pitchFamily="2"/>
              </a:rPr>
              <a:t>Part I</a:t>
            </a:r>
          </a:p>
          <a:p>
            <a:pPr marL="0" marR="0" lvl="0" indent="0" algn="ctr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3200" b="1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  <a:p>
            <a:pPr marL="0" marR="0" lvl="0" indent="0" algn="ctr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32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 </a:t>
            </a:r>
          </a:p>
          <a:p>
            <a:pPr marL="0" marR="0" lvl="0" indent="0" algn="ctr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4400" b="1" i="0" u="none" strike="noStrike" cap="none" baseline="0">
                <a:ln>
                  <a:noFill/>
                </a:ln>
                <a:solidFill>
                  <a:srgbClr val="6B2394"/>
                </a:solidFill>
                <a:latin typeface="Arial" pitchFamily="2"/>
                <a:ea typeface="Droid Sans Fallback" pitchFamily="2"/>
                <a:cs typeface="Droid Sans Fallback" pitchFamily="2"/>
              </a:rPr>
              <a:t>Where are you and where are you going?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43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072200" y="969480"/>
            <a:ext cx="1812240" cy="9298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prstDash val="solid"/>
          </a:ln>
        </p:spPr>
        <p:txBody>
          <a:bodyPr vert="horz" wrap="none" lIns="96120" tIns="51120" rIns="96120" bIns="51120" anchorCtr="0" compatLnSpc="1">
            <a:spAutoFit/>
          </a:bodyPr>
          <a:lstStyle/>
          <a:p>
            <a:pPr marL="0" marR="0" lvl="0" indent="0" algn="ctr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2800" b="1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Table </a:t>
            </a:r>
            <a:endParaRPr lang="en-ZA" sz="2800" b="1" i="0" u="none" strike="noStrike" cap="none" baseline="0" dirty="0" smtClean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  <a:p>
            <a:pPr marL="0" marR="0" lvl="0" indent="0" algn="ctr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2800" b="1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Mountain</a:t>
            </a:r>
            <a:endParaRPr lang="en-ZA" sz="2800" b="1" i="0" u="none" strike="noStrike" cap="none" baseline="0" dirty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6000" y="5016240"/>
            <a:ext cx="1002960" cy="5594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prstDash val="solid"/>
          </a:ln>
        </p:spPr>
        <p:txBody>
          <a:bodyPr vert="horz" wrap="none" lIns="96120" tIns="51120" rIns="96120" bIns="51120" anchorCtr="0" compatLnSpc="1">
            <a:spAutoFit/>
          </a:bodyPr>
          <a:lstStyle/>
          <a:p>
            <a:pPr marL="0" marR="0" lvl="0" indent="0" algn="ctr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28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UCT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98080" y="3119400"/>
            <a:ext cx="2326680" cy="9298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prstDash val="solid"/>
          </a:ln>
        </p:spPr>
        <p:txBody>
          <a:bodyPr vert="horz" wrap="none" lIns="96120" tIns="51120" rIns="96120" bIns="51120" anchorCtr="0" compatLnSpc="1">
            <a:spAutoFit/>
          </a:bodyPr>
          <a:lstStyle/>
          <a:p>
            <a:pPr marL="0" marR="0" lvl="0" indent="0" algn="ctr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28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You are here</a:t>
            </a:r>
          </a:p>
          <a:p>
            <a:pPr marL="0" marR="0" lvl="0" indent="0" algn="ctr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28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(RW James)</a:t>
            </a:r>
          </a:p>
        </p:txBody>
      </p:sp>
      <p:sp>
        <p:nvSpPr>
          <p:cNvPr id="6" name="Straight Connector 5"/>
          <p:cNvSpPr/>
          <p:nvPr/>
        </p:nvSpPr>
        <p:spPr>
          <a:xfrm>
            <a:off x="6903360" y="4036320"/>
            <a:ext cx="0" cy="2167560"/>
          </a:xfrm>
          <a:prstGeom prst="line">
            <a:avLst/>
          </a:prstGeom>
          <a:noFill/>
          <a:ln w="76320">
            <a:solidFill>
              <a:srgbClr val="FFFFFF"/>
            </a:solidFill>
            <a:prstDash val="solid"/>
            <a:tailEnd type="arrow"/>
          </a:ln>
        </p:spPr>
        <p:txBody>
          <a:bodyPr vert="horz" wrap="none" lIns="128160" tIns="83160" rIns="128160" bIns="83160" anchor="ctr" anchorCtr="0" compatLnSpc="1"/>
          <a:lstStyle/>
          <a:p>
            <a:pPr marL="0" marR="0" lvl="0" indent="0" algn="l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4586"/>
          </a:solidFill>
          <a:ln w="0">
            <a:solidFill>
              <a:srgbClr val="000080"/>
            </a:solidFill>
            <a:prstDash val="solid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514080"/>
            <a:ext cx="9143640" cy="57355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traight Connector 3"/>
          <p:cNvSpPr/>
          <p:nvPr/>
        </p:nvSpPr>
        <p:spPr>
          <a:xfrm flipH="1">
            <a:off x="6912000" y="2714040"/>
            <a:ext cx="1321920" cy="0"/>
          </a:xfrm>
          <a:prstGeom prst="line">
            <a:avLst/>
          </a:prstGeom>
          <a:noFill/>
          <a:ln w="57240">
            <a:solidFill>
              <a:srgbClr val="D2A3FF"/>
            </a:solidFill>
            <a:prstDash val="solid"/>
            <a:tailEnd type="arrow"/>
          </a:ln>
        </p:spPr>
        <p:txBody>
          <a:bodyPr vert="horz" wrap="none" lIns="118800" tIns="73800" rIns="118800" bIns="73800" anchor="ctr" anchorCtr="0" compatLnSpc="1"/>
          <a:lstStyle/>
          <a:p>
            <a:pPr marL="0" marR="0" lvl="0" indent="0" algn="l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96880" y="3081960"/>
            <a:ext cx="1347120" cy="46836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prstDash val="solid"/>
          </a:ln>
        </p:spPr>
        <p:txBody>
          <a:bodyPr vert="horz" wrap="none" lIns="96120" tIns="51120" rIns="96120" bIns="51120" anchorCtr="0" compatLnSpc="1">
            <a:spAutoFit/>
          </a:bodyPr>
          <a:lstStyle/>
          <a:p>
            <a:pPr marL="0" marR="0" lvl="0" indent="0" algn="ctr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24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Physics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13279" y="4870079"/>
            <a:ext cx="3075839" cy="46836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prstDash val="solid"/>
          </a:ln>
        </p:spPr>
        <p:txBody>
          <a:bodyPr vert="horz" wrap="none" lIns="96120" tIns="51120" rIns="96120" bIns="51120" anchorCtr="0" compatLnSpc="1">
            <a:spAutoFit/>
          </a:bodyPr>
          <a:lstStyle/>
          <a:p>
            <a:pPr marL="0" marR="0" lvl="0" indent="0" algn="ctr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24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Biological Sciences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33920" y="2492640"/>
            <a:ext cx="910080" cy="46836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prstDash val="solid"/>
          </a:ln>
        </p:spPr>
        <p:txBody>
          <a:bodyPr vert="horz" wrap="none" lIns="96120" tIns="51120" rIns="96120" bIns="51120" anchorCtr="0" compatLnSpc="1">
            <a:spAutoFit/>
          </a:bodyPr>
          <a:lstStyle/>
          <a:p>
            <a:pPr marL="0" marR="0" lvl="0" indent="0" algn="ctr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24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MCB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10480" y="4262760"/>
            <a:ext cx="2333520" cy="46836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prstDash val="solid"/>
          </a:ln>
        </p:spPr>
        <p:txBody>
          <a:bodyPr vert="horz" wrap="none" lIns="96120" tIns="51120" rIns="96120" bIns="51120" anchorCtr="0" compatLnSpc="1">
            <a:spAutoFit/>
          </a:bodyPr>
          <a:lstStyle/>
          <a:p>
            <a:pPr marL="0" marR="0" lvl="0" indent="0" algn="ctr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24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Oceanography</a:t>
            </a:r>
          </a:p>
        </p:txBody>
      </p:sp>
      <p:sp>
        <p:nvSpPr>
          <p:cNvPr id="9" name="Straight Connector 8"/>
          <p:cNvSpPr/>
          <p:nvPr/>
        </p:nvSpPr>
        <p:spPr>
          <a:xfrm flipH="1">
            <a:off x="5993280" y="1767960"/>
            <a:ext cx="1398960" cy="666000"/>
          </a:xfrm>
          <a:prstGeom prst="line">
            <a:avLst/>
          </a:prstGeom>
          <a:noFill/>
          <a:ln w="57240">
            <a:solidFill>
              <a:srgbClr val="D2A3FF"/>
            </a:solidFill>
            <a:prstDash val="solid"/>
            <a:tailEnd type="arrow"/>
          </a:ln>
        </p:spPr>
        <p:txBody>
          <a:bodyPr vert="horz" wrap="none" lIns="118800" tIns="73800" rIns="118800" bIns="73800" anchor="ctr" anchorCtr="0" compatLnSpc="1"/>
          <a:lstStyle/>
          <a:p>
            <a:pPr marL="0" marR="0" lvl="0" indent="0" algn="l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</p:txBody>
      </p:sp>
      <p:sp>
        <p:nvSpPr>
          <p:cNvPr id="10" name="Straight Connector 9"/>
          <p:cNvSpPr/>
          <p:nvPr/>
        </p:nvSpPr>
        <p:spPr>
          <a:xfrm>
            <a:off x="4088160" y="1760040"/>
            <a:ext cx="1905120" cy="673920"/>
          </a:xfrm>
          <a:prstGeom prst="line">
            <a:avLst/>
          </a:prstGeom>
          <a:noFill/>
          <a:ln w="57240">
            <a:solidFill>
              <a:srgbClr val="D2A3FF"/>
            </a:solidFill>
            <a:prstDash val="solid"/>
            <a:tailEnd type="arrow"/>
          </a:ln>
        </p:spPr>
        <p:txBody>
          <a:bodyPr vert="horz" wrap="none" lIns="118800" tIns="73800" rIns="118800" bIns="73800" anchor="ctr" anchorCtr="0" compatLnSpc="1"/>
          <a:lstStyle/>
          <a:p>
            <a:pPr marL="0" marR="0" lvl="0" indent="0" algn="l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</p:txBody>
      </p:sp>
      <p:sp>
        <p:nvSpPr>
          <p:cNvPr id="11" name="Straight Connector 10"/>
          <p:cNvSpPr/>
          <p:nvPr/>
        </p:nvSpPr>
        <p:spPr>
          <a:xfrm>
            <a:off x="2630160" y="1760040"/>
            <a:ext cx="2073240" cy="414360"/>
          </a:xfrm>
          <a:prstGeom prst="line">
            <a:avLst/>
          </a:prstGeom>
          <a:noFill/>
          <a:ln w="57240">
            <a:solidFill>
              <a:srgbClr val="D2A3FF"/>
            </a:solidFill>
            <a:prstDash val="solid"/>
            <a:tailEnd type="arrow"/>
          </a:ln>
        </p:spPr>
        <p:txBody>
          <a:bodyPr vert="horz" wrap="none" lIns="118800" tIns="73800" rIns="118800" bIns="73800" anchor="ctr" anchorCtr="0" compatLnSpc="1"/>
          <a:lstStyle/>
          <a:p>
            <a:pPr marL="0" marR="0" lvl="0" indent="0" algn="l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</p:txBody>
      </p:sp>
      <p:sp>
        <p:nvSpPr>
          <p:cNvPr id="12" name="Straight Connector 11"/>
          <p:cNvSpPr/>
          <p:nvPr/>
        </p:nvSpPr>
        <p:spPr>
          <a:xfrm>
            <a:off x="1348920" y="1758960"/>
            <a:ext cx="1483199" cy="1393560"/>
          </a:xfrm>
          <a:prstGeom prst="line">
            <a:avLst/>
          </a:prstGeom>
          <a:noFill/>
          <a:ln w="57240">
            <a:solidFill>
              <a:srgbClr val="D2A3FF"/>
            </a:solidFill>
            <a:prstDash val="solid"/>
            <a:tailEnd type="arrow"/>
          </a:ln>
        </p:spPr>
        <p:txBody>
          <a:bodyPr vert="horz" wrap="none" lIns="118800" tIns="73800" rIns="118800" bIns="73800" anchor="ctr" anchorCtr="0" compatLnSpc="1"/>
          <a:lstStyle/>
          <a:p>
            <a:pPr marL="0" marR="0" lvl="0" indent="0" algn="l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0022" y="281880"/>
            <a:ext cx="2605035" cy="1144677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prstDash val="solid"/>
          </a:ln>
        </p:spPr>
        <p:txBody>
          <a:bodyPr vert="horz" wrap="none" lIns="96120" tIns="51120" rIns="96120" bIns="51120" anchorCtr="0" compatLnSpc="1">
            <a:spAutoFit/>
          </a:bodyPr>
          <a:lstStyle/>
          <a:p>
            <a:pPr marL="0" marR="0" lvl="0" indent="0" algn="ctr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2400" b="1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Science Faculty </a:t>
            </a:r>
            <a:endParaRPr lang="en-ZA" sz="2400" b="1" i="0" u="none" strike="noStrike" cap="none" baseline="0" dirty="0" smtClean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  <a:p>
            <a:pPr marL="0" marR="0" lvl="0" indent="0" algn="ctr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2400" b="1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Offices</a:t>
            </a:r>
            <a:endParaRPr lang="en-ZA" sz="2400" b="1" i="0" u="none" strike="noStrike" cap="none" baseline="0" dirty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  <a:p>
            <a:pPr marL="0" marR="0" lvl="0" indent="0" algn="ctr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2400" b="1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(PD Hahn)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92120" y="1312200"/>
            <a:ext cx="1643039" cy="46836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prstDash val="solid"/>
          </a:ln>
        </p:spPr>
        <p:txBody>
          <a:bodyPr vert="horz" wrap="none" lIns="96120" tIns="51120" rIns="96120" bIns="51120" anchorCtr="0" compatLnSpc="1">
            <a:spAutoFit/>
          </a:bodyPr>
          <a:lstStyle/>
          <a:p>
            <a:pPr marL="0" marR="0" lvl="0" indent="0" algn="ctr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24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Statistics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85640" y="1304280"/>
            <a:ext cx="1702080" cy="46836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prstDash val="solid"/>
          </a:ln>
        </p:spPr>
        <p:txBody>
          <a:bodyPr vert="horz" wrap="none" lIns="96120" tIns="51120" rIns="96120" bIns="51120" anchorCtr="0" compatLnSpc="1">
            <a:spAutoFit/>
          </a:bodyPr>
          <a:lstStyle/>
          <a:p>
            <a:pPr marL="0" marR="0" lvl="0" indent="0" algn="ctr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24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Chemistry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0920" y="1303200"/>
            <a:ext cx="1423440" cy="46836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prstDash val="solid"/>
          </a:ln>
        </p:spPr>
        <p:txBody>
          <a:bodyPr vert="horz" wrap="none" lIns="96120" tIns="51120" rIns="96120" bIns="51120" anchorCtr="0" compatLnSpc="1">
            <a:spAutoFit/>
          </a:bodyPr>
          <a:lstStyle/>
          <a:p>
            <a:pPr marL="0" marR="0" lvl="0" indent="0" algn="ctr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24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Geology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26239" y="1304280"/>
            <a:ext cx="850680" cy="46836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prstDash val="solid"/>
          </a:ln>
        </p:spPr>
        <p:txBody>
          <a:bodyPr vert="horz" wrap="none" lIns="96120" tIns="51120" rIns="96120" bIns="51120" anchorCtr="0" compatLnSpc="1">
            <a:spAutoFit/>
          </a:bodyPr>
          <a:lstStyle/>
          <a:p>
            <a:pPr marL="0" marR="0" lvl="0" indent="0" algn="ctr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24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EGS</a:t>
            </a:r>
          </a:p>
        </p:txBody>
      </p:sp>
      <p:sp>
        <p:nvSpPr>
          <p:cNvPr id="18" name="Straight Connector 17"/>
          <p:cNvSpPr/>
          <p:nvPr/>
        </p:nvSpPr>
        <p:spPr>
          <a:xfrm flipH="1">
            <a:off x="7072200" y="3304079"/>
            <a:ext cx="724680" cy="0"/>
          </a:xfrm>
          <a:prstGeom prst="line">
            <a:avLst/>
          </a:prstGeom>
          <a:noFill/>
          <a:ln w="57240">
            <a:solidFill>
              <a:srgbClr val="D2A3FF"/>
            </a:solidFill>
            <a:prstDash val="solid"/>
            <a:tailEnd type="arrow"/>
          </a:ln>
        </p:spPr>
        <p:txBody>
          <a:bodyPr vert="horz" wrap="none" lIns="118800" tIns="73800" rIns="118800" bIns="73800" anchor="ctr" anchorCtr="0" compatLnSpc="1"/>
          <a:lstStyle/>
          <a:p>
            <a:pPr marL="0" marR="0" lvl="0" indent="0" algn="l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</p:txBody>
      </p:sp>
      <p:sp>
        <p:nvSpPr>
          <p:cNvPr id="19" name="Straight Connector 18"/>
          <p:cNvSpPr/>
          <p:nvPr/>
        </p:nvSpPr>
        <p:spPr>
          <a:xfrm flipV="1">
            <a:off x="5833080" y="3489839"/>
            <a:ext cx="25200" cy="1380240"/>
          </a:xfrm>
          <a:prstGeom prst="line">
            <a:avLst/>
          </a:prstGeom>
          <a:noFill/>
          <a:ln w="57240">
            <a:solidFill>
              <a:srgbClr val="D2A3FF"/>
            </a:solidFill>
            <a:prstDash val="solid"/>
            <a:tailEnd type="arrow"/>
          </a:ln>
        </p:spPr>
        <p:txBody>
          <a:bodyPr vert="horz" wrap="none" lIns="118800" tIns="73800" rIns="118800" bIns="73800" anchor="ctr" anchorCtr="0" compatLnSpc="1"/>
          <a:lstStyle/>
          <a:p>
            <a:pPr marL="0" marR="0" lvl="0" indent="0" algn="l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</p:txBody>
      </p:sp>
      <p:sp>
        <p:nvSpPr>
          <p:cNvPr id="20" name="Straight Connector 19"/>
          <p:cNvSpPr/>
          <p:nvPr/>
        </p:nvSpPr>
        <p:spPr>
          <a:xfrm flipV="1">
            <a:off x="7089840" y="3304079"/>
            <a:ext cx="49680" cy="958681"/>
          </a:xfrm>
          <a:prstGeom prst="line">
            <a:avLst/>
          </a:prstGeom>
          <a:noFill/>
          <a:ln w="57240">
            <a:solidFill>
              <a:srgbClr val="D2A3FF"/>
            </a:solidFill>
            <a:prstDash val="solid"/>
            <a:tailEnd type="arrow"/>
          </a:ln>
        </p:spPr>
        <p:txBody>
          <a:bodyPr vert="horz" wrap="none" lIns="118800" tIns="73800" rIns="118800" bIns="73800" anchor="ctr" anchorCtr="0" compatLnSpc="1"/>
          <a:lstStyle/>
          <a:p>
            <a:pPr marL="0" marR="0" lvl="0" indent="0" algn="l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</p:txBody>
      </p:sp>
      <p:sp>
        <p:nvSpPr>
          <p:cNvPr id="21" name="Straight Connector 20"/>
          <p:cNvSpPr/>
          <p:nvPr/>
        </p:nvSpPr>
        <p:spPr>
          <a:xfrm>
            <a:off x="5993280" y="1760040"/>
            <a:ext cx="16560" cy="726480"/>
          </a:xfrm>
          <a:prstGeom prst="line">
            <a:avLst/>
          </a:prstGeom>
          <a:noFill/>
          <a:ln w="57240">
            <a:solidFill>
              <a:srgbClr val="D2A3FF"/>
            </a:solidFill>
            <a:prstDash val="solid"/>
            <a:tailEnd type="arrow"/>
          </a:ln>
        </p:spPr>
        <p:txBody>
          <a:bodyPr vert="horz" wrap="none" lIns="118800" tIns="73800" rIns="118800" bIns="73800" anchor="ctr" anchorCtr="0" compatLnSpc="1"/>
          <a:lstStyle/>
          <a:p>
            <a:pPr marL="0" marR="0" lvl="0" indent="0" algn="l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</p:txBody>
      </p:sp>
      <p:sp>
        <p:nvSpPr>
          <p:cNvPr id="22" name="Straight Connector 21"/>
          <p:cNvSpPr/>
          <p:nvPr/>
        </p:nvSpPr>
        <p:spPr>
          <a:xfrm flipH="1" flipV="1">
            <a:off x="7128360" y="3320639"/>
            <a:ext cx="210239" cy="573121"/>
          </a:xfrm>
          <a:prstGeom prst="line">
            <a:avLst/>
          </a:prstGeom>
          <a:noFill/>
          <a:ln w="57240">
            <a:solidFill>
              <a:srgbClr val="D2A3FF"/>
            </a:solidFill>
            <a:prstDash val="solid"/>
            <a:tailEnd type="arrow"/>
          </a:ln>
        </p:spPr>
        <p:txBody>
          <a:bodyPr vert="horz" wrap="none" lIns="118800" tIns="73800" rIns="118800" bIns="73800" anchor="ctr" anchorCtr="0" compatLnSpc="1"/>
          <a:lstStyle/>
          <a:p>
            <a:pPr marL="0" marR="0" lvl="0" indent="0" algn="l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</p:txBody>
      </p:sp>
      <p:sp>
        <p:nvSpPr>
          <p:cNvPr id="23" name="Straight Connector 22"/>
          <p:cNvSpPr/>
          <p:nvPr/>
        </p:nvSpPr>
        <p:spPr>
          <a:xfrm flipV="1">
            <a:off x="3694680" y="3599279"/>
            <a:ext cx="1413360" cy="1270081"/>
          </a:xfrm>
          <a:prstGeom prst="line">
            <a:avLst/>
          </a:prstGeom>
          <a:noFill/>
          <a:ln w="57240">
            <a:solidFill>
              <a:srgbClr val="D2A3FF"/>
            </a:solidFill>
            <a:prstDash val="solid"/>
            <a:tailEnd type="arrow"/>
          </a:ln>
        </p:spPr>
        <p:txBody>
          <a:bodyPr vert="horz" wrap="none" lIns="118800" tIns="73800" rIns="118800" bIns="73800" anchor="ctr" anchorCtr="0" compatLnSpc="1"/>
          <a:lstStyle/>
          <a:p>
            <a:pPr marL="0" marR="0" lvl="0" indent="0" algn="l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</p:txBody>
      </p:sp>
      <p:sp>
        <p:nvSpPr>
          <p:cNvPr id="24" name="Straight Connector 23"/>
          <p:cNvSpPr/>
          <p:nvPr/>
        </p:nvSpPr>
        <p:spPr>
          <a:xfrm flipV="1">
            <a:off x="2865240" y="3101760"/>
            <a:ext cx="2571480" cy="1320840"/>
          </a:xfrm>
          <a:prstGeom prst="line">
            <a:avLst/>
          </a:prstGeom>
          <a:noFill/>
          <a:ln w="57240">
            <a:solidFill>
              <a:srgbClr val="D2A3FF"/>
            </a:solidFill>
            <a:prstDash val="solid"/>
            <a:tailEnd type="arrow"/>
          </a:ln>
        </p:spPr>
        <p:txBody>
          <a:bodyPr vert="horz" wrap="none" lIns="118800" tIns="73800" rIns="118800" bIns="73800" anchor="ctr" anchorCtr="0" compatLnSpc="1"/>
          <a:lstStyle/>
          <a:p>
            <a:pPr marL="0" marR="0" lvl="0" indent="0" algn="l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</p:txBody>
      </p:sp>
      <p:sp>
        <p:nvSpPr>
          <p:cNvPr id="25" name="Straight Connector 24"/>
          <p:cNvSpPr/>
          <p:nvPr/>
        </p:nvSpPr>
        <p:spPr>
          <a:xfrm flipV="1">
            <a:off x="2081520" y="3531600"/>
            <a:ext cx="783720" cy="337319"/>
          </a:xfrm>
          <a:prstGeom prst="line">
            <a:avLst/>
          </a:prstGeom>
          <a:noFill/>
          <a:ln w="57240">
            <a:solidFill>
              <a:srgbClr val="D2A3FF"/>
            </a:solidFill>
            <a:prstDash val="solid"/>
            <a:tailEnd type="arrow"/>
          </a:ln>
        </p:spPr>
        <p:txBody>
          <a:bodyPr vert="horz" wrap="none" lIns="118800" tIns="73800" rIns="118800" bIns="73800" anchor="ctr" anchorCtr="0" compatLnSpc="1"/>
          <a:lstStyle/>
          <a:p>
            <a:pPr marL="0" marR="0" lvl="0" indent="0" algn="l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ZA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Droid Sans Fallback" pitchFamily="2"/>
              <a:cs typeface="Droid Sans Fallback" pitchFamily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19360" y="4869360"/>
            <a:ext cx="3075839" cy="46836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prstDash val="solid"/>
          </a:ln>
        </p:spPr>
        <p:txBody>
          <a:bodyPr vert="horz" wrap="none" lIns="96120" tIns="51120" rIns="96120" bIns="51120" anchorCtr="0" compatLnSpc="1">
            <a:spAutoFit/>
          </a:bodyPr>
          <a:lstStyle/>
          <a:p>
            <a:pPr marL="0" marR="0" lvl="0" indent="0" algn="ctr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24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Math / Applied Math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0" y="4220280"/>
            <a:ext cx="2916000" cy="46836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prstDash val="solid"/>
          </a:ln>
        </p:spPr>
        <p:txBody>
          <a:bodyPr vert="horz" wrap="none" lIns="96120" tIns="51120" rIns="96120" bIns="51120" anchorCtr="0" compatLnSpc="1">
            <a:spAutoFit/>
          </a:bodyPr>
          <a:lstStyle/>
          <a:p>
            <a:pPr marL="0" marR="0" lvl="0" indent="0" algn="ctr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24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Computer Science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0" y="3630600"/>
            <a:ext cx="2081160" cy="46836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prstDash val="solid"/>
          </a:ln>
        </p:spPr>
        <p:txBody>
          <a:bodyPr vert="horz" wrap="none" lIns="96120" tIns="51120" rIns="96120" bIns="51120" anchorCtr="0" compatLnSpc="1">
            <a:spAutoFit/>
          </a:bodyPr>
          <a:lstStyle/>
          <a:p>
            <a:pPr marL="0" marR="0" lvl="0" indent="0" algn="ctr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24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Archaeology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99720" y="3664440"/>
            <a:ext cx="1844279" cy="46836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prstDash val="solid"/>
          </a:ln>
        </p:spPr>
        <p:txBody>
          <a:bodyPr vert="horz" wrap="none" lIns="96120" tIns="51120" rIns="96120" bIns="51120" anchorCtr="0" compatLnSpc="1">
            <a:spAutoFit/>
          </a:bodyPr>
          <a:lstStyle/>
          <a:p>
            <a:pPr marL="0" marR="0" lvl="0" indent="0" algn="ctr" rtl="0" hangingPunct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24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Astronomy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2880"/>
            <a:ext cx="8229600" cy="1144800"/>
          </a:xfrm>
        </p:spPr>
        <p:txBody>
          <a:bodyPr wrap="square" tIns="24120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GB"/>
              <a:t>Questions to be addressed in this session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229600" cy="3976919"/>
          </a:xfrm>
        </p:spPr>
        <p:txBody>
          <a:bodyPr wrap="square"/>
          <a:lstStyle>
            <a:def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ZA" sz="3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defPPr>
            <a:lvl1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ZA" sz="3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1pPr>
            <a:lvl2pPr marL="742680" marR="0" lvl="1" indent="-28548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ZA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2pPr>
            <a:lvl3pPr marL="1143000" marR="0" lvl="2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3pPr>
            <a:lvl4pPr marL="1600199" marR="0" lvl="3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4pPr>
            <a:lvl5pPr marL="2057400" marR="0" lvl="4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5pPr>
            <a:lvl6pPr marL="2057400" marR="0" lvl="5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6pPr>
            <a:lvl7pPr marL="2057400" marR="0" lvl="6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7pPr>
            <a:lvl8pPr marL="2057400" marR="0" lvl="7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8pPr>
            <a:lvl9pPr marL="2057400" marR="0" lvl="8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9pPr>
          </a:lstStyle>
          <a:p>
            <a:pPr marL="0" lv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en-GB"/>
              <a:t>What is the structure of a BSc degree?</a:t>
            </a:r>
          </a:p>
          <a:p>
            <a:pPr marL="0" lv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en-GB"/>
              <a:t>What are </a:t>
            </a:r>
            <a:r>
              <a:rPr lang="en-GB" b="1"/>
              <a:t>majors</a:t>
            </a:r>
            <a:r>
              <a:rPr lang="en-GB"/>
              <a:t> and </a:t>
            </a:r>
            <a:r>
              <a:rPr lang="en-GB" b="1"/>
              <a:t>courses</a:t>
            </a:r>
            <a:r>
              <a:rPr lang="en-GB"/>
              <a:t>, and how are these put together in a degree curriculum and timetable?</a:t>
            </a:r>
          </a:p>
          <a:p>
            <a:pPr marL="0" lv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en-GB"/>
              <a:t>What choices do I have to make?</a:t>
            </a:r>
          </a:p>
          <a:p>
            <a:pPr marL="0" lvl="1" indent="0">
              <a:buSzPct val="75000"/>
              <a:buFont typeface="Symbol" pitchFamily="2"/>
              <a:buChar char=""/>
            </a:pPr>
            <a:r>
              <a:rPr lang="en-GB"/>
              <a:t>two majors</a:t>
            </a:r>
          </a:p>
          <a:p>
            <a:pPr marL="0" lvl="1" indent="0">
              <a:buSzPct val="75000"/>
              <a:buFont typeface="Symbol" pitchFamily="2"/>
              <a:buChar char=""/>
            </a:pPr>
            <a:r>
              <a:rPr lang="en-GB"/>
              <a:t>the right first year courses that will provide the foundation for chosen majors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2880"/>
            <a:ext cx="8229600" cy="1144800"/>
          </a:xfrm>
        </p:spPr>
        <p:txBody>
          <a:bodyPr wrap="square" tIns="24120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GB"/>
              <a:t>Some other questions to be addressed during the rest of this week: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229600" cy="3976919"/>
          </a:xfrm>
        </p:spPr>
        <p:txBody>
          <a:bodyPr wrap="square"/>
          <a:lstStyle>
            <a:def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ZA" sz="3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defPPr>
            <a:lvl1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ZA" sz="3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1pPr>
            <a:lvl2pPr marL="742680" marR="0" lvl="1" indent="-28548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ZA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2pPr>
            <a:lvl3pPr marL="1143000" marR="0" lvl="2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3pPr>
            <a:lvl4pPr marL="1600199" marR="0" lvl="3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4pPr>
            <a:lvl5pPr marL="2057400" marR="0" lvl="4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5pPr>
            <a:lvl6pPr marL="2057400" marR="0" lvl="5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6pPr>
            <a:lvl7pPr marL="2057400" marR="0" lvl="6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7pPr>
            <a:lvl8pPr marL="2057400" marR="0" lvl="7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8pPr>
            <a:lvl9pPr marL="2057400" marR="0" lvl="8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9pPr>
          </a:lstStyle>
          <a:p>
            <a:pPr marL="431640" lvl="0" indent="-324000"/>
            <a:endParaRPr lang="en-GB"/>
          </a:p>
          <a:p>
            <a:pPr marL="0" lv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en-GB"/>
              <a:t>Where will my lectures be?</a:t>
            </a:r>
          </a:p>
          <a:p>
            <a:pPr marL="0" lv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en-GB"/>
              <a:t>How do I get the most out of lectures and other learning opportunities?</a:t>
            </a:r>
          </a:p>
          <a:p>
            <a:pPr marL="0" lv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en-GB"/>
              <a:t>Where do I go for help?</a:t>
            </a:r>
          </a:p>
          <a:p>
            <a:pPr marL="0" lv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en-GB"/>
              <a:t>What if I get sick, or miss a test?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720" y="6077160"/>
            <a:ext cx="8572680" cy="486360"/>
          </a:xfrm>
          <a:prstGeom prst="rect">
            <a:avLst/>
          </a:prstGeom>
          <a:solidFill>
            <a:srgbClr val="D2A3FF"/>
          </a:solidFill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ZA" sz="2600" b="1" i="1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roid Sans Fallback" pitchFamily="2"/>
                <a:cs typeface="Droid Sans Fallback" pitchFamily="2"/>
              </a:rPr>
              <a:t>Look out for these in other sessions or ask your OL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2880"/>
            <a:ext cx="8229600" cy="1144800"/>
          </a:xfrm>
        </p:spPr>
        <p:txBody>
          <a:bodyPr wrap="square" tIns="24120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GB" dirty="0"/>
              <a:t>What you will have done ...</a:t>
            </a:r>
            <a:br>
              <a:rPr lang="en-GB" dirty="0"/>
            </a:br>
            <a:r>
              <a:rPr lang="en-GB" dirty="0"/>
              <a:t>							by Friday </a:t>
            </a:r>
            <a:r>
              <a:rPr lang="en-GB" dirty="0" smtClean="0"/>
              <a:t>(5 </a:t>
            </a:r>
            <a:r>
              <a:rPr lang="en-GB" dirty="0"/>
              <a:t>Feb)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229600" cy="3976919"/>
          </a:xfrm>
        </p:spPr>
        <p:txBody>
          <a:bodyPr wrap="square"/>
          <a:lstStyle>
            <a:def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ZA" sz="3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defPPr>
            <a:lvl1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ZA" sz="3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1pPr>
            <a:lvl2pPr marL="742680" marR="0" lvl="1" indent="-28548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ZA" sz="24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2pPr>
            <a:lvl3pPr marL="1143000" marR="0" lvl="2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3pPr>
            <a:lvl4pPr marL="1600199" marR="0" lvl="3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4pPr>
            <a:lvl5pPr marL="2057400" marR="0" lvl="4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5pPr>
            <a:lvl6pPr marL="2057400" marR="0" lvl="5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6pPr>
            <a:lvl7pPr marL="2057400" marR="0" lvl="6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7pPr>
            <a:lvl8pPr marL="2057400" marR="0" lvl="7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8pPr>
            <a:lvl9pPr marL="2057400" marR="0" lvl="8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ZA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Droid Sans Fallback" pitchFamily="2"/>
              </a:defRPr>
            </a:lvl9pPr>
          </a:lstStyle>
          <a:p>
            <a:pPr marL="0" lv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en-GB"/>
              <a:t>chosen your majors</a:t>
            </a:r>
          </a:p>
          <a:p>
            <a:pPr marL="0" lv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en-GB"/>
              <a:t>chosen courses for your first year</a:t>
            </a:r>
          </a:p>
          <a:p>
            <a:pPr marL="0" lv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en-GB"/>
              <a:t>completed registration forms with the help of a Student Adviser</a:t>
            </a:r>
          </a:p>
          <a:p>
            <a:pPr marL="0" lv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en-GB"/>
              <a:t>submitted registration forms for processing</a:t>
            </a:r>
          </a:p>
          <a:p>
            <a:pPr marL="0" lvl="0" indent="0">
              <a:buClr>
                <a:srgbClr val="000000"/>
              </a:buClr>
              <a:buSzPct val="45000"/>
              <a:buFont typeface="Wingdings" pitchFamily="2"/>
              <a:buChar char=""/>
            </a:pPr>
            <a:r>
              <a:rPr lang="en-GB" b="1"/>
              <a:t>registered as a UCT Science student!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817</Words>
  <Application>Microsoft Office PowerPoint</Application>
  <PresentationFormat>On-screen Show (4:3)</PresentationFormat>
  <Paragraphs>216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</vt:lpstr>
      <vt:lpstr>Default Design</vt:lpstr>
      <vt:lpstr>PowerPoint Presentation</vt:lpstr>
      <vt:lpstr>PowerPoint Presentation</vt:lpstr>
      <vt:lpstr>Introduction to Student Advisors</vt:lpstr>
      <vt:lpstr>PowerPoint Presentation</vt:lpstr>
      <vt:lpstr>PowerPoint Presentation</vt:lpstr>
      <vt:lpstr>PowerPoint Presentation</vt:lpstr>
      <vt:lpstr>Questions to be addressed in this session</vt:lpstr>
      <vt:lpstr>Some other questions to be addressed during the rest of this week:</vt:lpstr>
      <vt:lpstr>What you will have done ...        by Friday (5 Feb)</vt:lpstr>
      <vt:lpstr>What you will have done ...        by Wednesday (10 Feb)</vt:lpstr>
      <vt:lpstr>Key people who are available to advise and assist</vt:lpstr>
      <vt:lpstr>In a few years, we want to see you here</vt:lpstr>
      <vt:lpstr>PowerPoint Presentation</vt:lpstr>
      <vt:lpstr>What is a major?</vt:lpstr>
      <vt:lpstr>Majors offered in the Science Faculty  (Handbook - pages 13-19)</vt:lpstr>
      <vt:lpstr>How do I choose a major?</vt:lpstr>
      <vt:lpstr>Where can I find full details on Majors?</vt:lpstr>
      <vt:lpstr>What makes up a Course?</vt:lpstr>
      <vt:lpstr>Weekly Timetable</vt:lpstr>
      <vt:lpstr>Extended Degree Programme  (EDP)  Option of a BSc degree over 4 years </vt:lpstr>
      <vt:lpstr>Having difficulty deciding on a major(s)?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Gammon</dc:creator>
  <cp:lastModifiedBy>Dr Shane Murray</cp:lastModifiedBy>
  <cp:revision>396</cp:revision>
  <dcterms:created xsi:type="dcterms:W3CDTF">2002-02-05T20:04:30Z</dcterms:created>
  <dcterms:modified xsi:type="dcterms:W3CDTF">2016-02-03T09:05:17Z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University of Cape Town</vt:lpwstr>
  </property>
  <property fmtid="{D5CDD505-2E9C-101B-9397-08002B2CF9AE}" pid="4" name="HiddenSlides">
    <vt:r8>0</vt:r8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r8>0</vt:r8>
  </property>
  <property fmtid="{D5CDD505-2E9C-101B-9397-08002B2CF9AE}" pid="8" name="Notes">
    <vt:r8>0</vt:r8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r8>26</vt:r8>
  </property>
</Properties>
</file>