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338" r:id="rId6"/>
    <p:sldId id="260" r:id="rId7"/>
    <p:sldId id="261" r:id="rId8"/>
    <p:sldId id="262" r:id="rId9"/>
    <p:sldId id="263" r:id="rId10"/>
    <p:sldId id="264" r:id="rId11"/>
    <p:sldId id="311" r:id="rId12"/>
    <p:sldId id="313" r:id="rId13"/>
    <p:sldId id="322" r:id="rId14"/>
    <p:sldId id="324" r:id="rId15"/>
    <p:sldId id="316" r:id="rId16"/>
    <p:sldId id="317" r:id="rId17"/>
    <p:sldId id="296" r:id="rId18"/>
    <p:sldId id="297" r:id="rId19"/>
    <p:sldId id="298" r:id="rId20"/>
    <p:sldId id="265" r:id="rId21"/>
    <p:sldId id="266" r:id="rId22"/>
    <p:sldId id="267" r:id="rId23"/>
    <p:sldId id="268" r:id="rId24"/>
    <p:sldId id="269" r:id="rId25"/>
    <p:sldId id="276" r:id="rId26"/>
    <p:sldId id="277" r:id="rId27"/>
    <p:sldId id="329" r:id="rId28"/>
    <p:sldId id="331" r:id="rId29"/>
    <p:sldId id="332" r:id="rId30"/>
    <p:sldId id="333" r:id="rId31"/>
    <p:sldId id="330" r:id="rId32"/>
    <p:sldId id="318" r:id="rId33"/>
    <p:sldId id="299" r:id="rId34"/>
    <p:sldId id="300" r:id="rId35"/>
    <p:sldId id="301" r:id="rId36"/>
    <p:sldId id="270" r:id="rId37"/>
    <p:sldId id="271" r:id="rId38"/>
    <p:sldId id="272" r:id="rId39"/>
    <p:sldId id="273" r:id="rId40"/>
    <p:sldId id="274" r:id="rId41"/>
    <p:sldId id="275" r:id="rId42"/>
    <p:sldId id="336" r:id="rId43"/>
    <p:sldId id="335" r:id="rId44"/>
    <p:sldId id="319" r:id="rId45"/>
    <p:sldId id="308" r:id="rId46"/>
    <p:sldId id="309" r:id="rId47"/>
    <p:sldId id="310" r:id="rId48"/>
    <p:sldId id="278" r:id="rId49"/>
    <p:sldId id="320" r:id="rId50"/>
    <p:sldId id="302" r:id="rId51"/>
    <p:sldId id="303" r:id="rId52"/>
    <p:sldId id="304" r:id="rId53"/>
    <p:sldId id="279" r:id="rId54"/>
    <p:sldId id="280" r:id="rId55"/>
    <p:sldId id="281" r:id="rId56"/>
    <p:sldId id="282" r:id="rId57"/>
    <p:sldId id="283" r:id="rId58"/>
    <p:sldId id="284" r:id="rId59"/>
    <p:sldId id="337" r:id="rId60"/>
    <p:sldId id="321" r:id="rId61"/>
    <p:sldId id="305" r:id="rId62"/>
    <p:sldId id="306" r:id="rId63"/>
    <p:sldId id="307" r:id="rId64"/>
    <p:sldId id="285" r:id="rId65"/>
    <p:sldId id="289" r:id="rId66"/>
    <p:sldId id="290" r:id="rId67"/>
    <p:sldId id="291" r:id="rId68"/>
    <p:sldId id="292" r:id="rId69"/>
    <p:sldId id="327" r:id="rId70"/>
    <p:sldId id="326" r:id="rId71"/>
    <p:sldId id="294" r:id="rId72"/>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ixH65NrQO6sDPsG94y1gcPtb67L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384" y="96"/>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43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17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371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39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2972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62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214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514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00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843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351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717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921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748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814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313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108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8657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20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417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825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985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097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21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76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8447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jp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Opening slide">
  <p:cSld name="2_Opening slide">
    <p:spTree>
      <p:nvGrpSpPr>
        <p:cNvPr id="1" name="Shape 13"/>
        <p:cNvGrpSpPr/>
        <p:nvPr/>
      </p:nvGrpSpPr>
      <p:grpSpPr>
        <a:xfrm>
          <a:off x="0" y="0"/>
          <a:ext cx="0" cy="0"/>
          <a:chOff x="0" y="0"/>
          <a:chExt cx="0" cy="0"/>
        </a:xfrm>
      </p:grpSpPr>
      <p:pic>
        <p:nvPicPr>
          <p:cNvPr id="14" name="Google Shape;14;p41"/>
          <p:cNvPicPr preferRelativeResize="0"/>
          <p:nvPr/>
        </p:nvPicPr>
        <p:blipFill rotWithShape="1">
          <a:blip r:embed="rId2">
            <a:alphaModFix/>
          </a:blip>
          <a:srcRect l="15045" t="8702" r="2359" b="8701"/>
          <a:stretch/>
        </p:blipFill>
        <p:spPr>
          <a:xfrm flipH="1">
            <a:off x="0" y="0"/>
            <a:ext cx="18288000" cy="10287000"/>
          </a:xfrm>
          <a:prstGeom prst="rect">
            <a:avLst/>
          </a:prstGeom>
          <a:noFill/>
          <a:ln>
            <a:noFill/>
          </a:ln>
        </p:spPr>
      </p:pic>
      <p:sp>
        <p:nvSpPr>
          <p:cNvPr id="15" name="Google Shape;15;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pic>
        <p:nvPicPr>
          <p:cNvPr id="16" name="Google Shape;16;p41"/>
          <p:cNvPicPr preferRelativeResize="0"/>
          <p:nvPr/>
        </p:nvPicPr>
        <p:blipFill rotWithShape="1">
          <a:blip r:embed="rId3">
            <a:alphaModFix/>
          </a:blip>
          <a:srcRect b="15838"/>
          <a:stretch/>
        </p:blipFill>
        <p:spPr>
          <a:xfrm>
            <a:off x="0" y="13118"/>
            <a:ext cx="18288000" cy="10273882"/>
          </a:xfrm>
          <a:prstGeom prst="rect">
            <a:avLst/>
          </a:prstGeom>
          <a:noFill/>
          <a:ln>
            <a:noFill/>
          </a:ln>
        </p:spPr>
      </p:pic>
      <p:pic>
        <p:nvPicPr>
          <p:cNvPr id="17" name="Google Shape;17;p41" descr="Background pattern&#10;&#10;Description automatically generated"/>
          <p:cNvPicPr preferRelativeResize="0"/>
          <p:nvPr/>
        </p:nvPicPr>
        <p:blipFill rotWithShape="1">
          <a:blip r:embed="rId4">
            <a:alphaModFix/>
          </a:blip>
          <a:srcRect/>
          <a:stretch/>
        </p:blipFill>
        <p:spPr>
          <a:xfrm>
            <a:off x="0" y="0"/>
            <a:ext cx="18288000" cy="10287000"/>
          </a:xfrm>
          <a:prstGeom prst="rect">
            <a:avLst/>
          </a:prstGeom>
          <a:noFill/>
          <a:ln>
            <a:noFill/>
          </a:ln>
        </p:spPr>
      </p:pic>
      <p:sp>
        <p:nvSpPr>
          <p:cNvPr id="18" name="Google Shape;18;p4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 name="Google Shape;19;p41"/>
          <p:cNvGrpSpPr/>
          <p:nvPr/>
        </p:nvGrpSpPr>
        <p:grpSpPr>
          <a:xfrm>
            <a:off x="12027790" y="8989875"/>
            <a:ext cx="5942067" cy="1094760"/>
            <a:chOff x="12041857" y="9214958"/>
            <a:chExt cx="5942067" cy="1094760"/>
          </a:xfrm>
        </p:grpSpPr>
        <p:pic>
          <p:nvPicPr>
            <p:cNvPr id="20" name="Google Shape;20;p41"/>
            <p:cNvPicPr preferRelativeResize="0"/>
            <p:nvPr/>
          </p:nvPicPr>
          <p:blipFill rotWithShape="1">
            <a:blip r:embed="rId5">
              <a:alphaModFix/>
            </a:blip>
            <a:srcRect l="15710"/>
            <a:stretch/>
          </p:blipFill>
          <p:spPr>
            <a:xfrm>
              <a:off x="12886900" y="9214958"/>
              <a:ext cx="5097024" cy="1094760"/>
            </a:xfrm>
            <a:prstGeom prst="rect">
              <a:avLst/>
            </a:prstGeom>
            <a:noFill/>
            <a:ln>
              <a:noFill/>
            </a:ln>
          </p:spPr>
        </p:pic>
        <p:pic>
          <p:nvPicPr>
            <p:cNvPr id="21" name="Google Shape;21;p41"/>
            <p:cNvPicPr preferRelativeResize="0"/>
            <p:nvPr/>
          </p:nvPicPr>
          <p:blipFill rotWithShape="1">
            <a:blip r:embed="rId6">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divider #2">
  <p:cSld name="3_Section divider #2">
    <p:spTree>
      <p:nvGrpSpPr>
        <p:cNvPr id="1" name="Shape 97"/>
        <p:cNvGrpSpPr/>
        <p:nvPr/>
      </p:nvGrpSpPr>
      <p:grpSpPr>
        <a:xfrm>
          <a:off x="0" y="0"/>
          <a:ext cx="0" cy="0"/>
          <a:chOff x="0" y="0"/>
          <a:chExt cx="0" cy="0"/>
        </a:xfrm>
      </p:grpSpPr>
      <p:pic>
        <p:nvPicPr>
          <p:cNvPr id="98" name="Google Shape;98;p50" descr="A large stone building&#10;&#10;Description automatically generated"/>
          <p:cNvPicPr preferRelativeResize="0"/>
          <p:nvPr/>
        </p:nvPicPr>
        <p:blipFill rotWithShape="1">
          <a:blip r:embed="rId2">
            <a:alphaModFix/>
          </a:blip>
          <a:srcRect l="1331" t="6566" r="19677" b="26849"/>
          <a:stretch/>
        </p:blipFill>
        <p:spPr>
          <a:xfrm>
            <a:off x="0" y="-1"/>
            <a:ext cx="18288000" cy="10287001"/>
          </a:xfrm>
          <a:prstGeom prst="rect">
            <a:avLst/>
          </a:prstGeom>
          <a:noFill/>
          <a:ln>
            <a:noFill/>
          </a:ln>
        </p:spPr>
      </p:pic>
      <p:pic>
        <p:nvPicPr>
          <p:cNvPr id="99" name="Google Shape;99;p50" descr="Shape&#10;&#10;Description automatically generated"/>
          <p:cNvPicPr preferRelativeResize="0"/>
          <p:nvPr/>
        </p:nvPicPr>
        <p:blipFill rotWithShape="1">
          <a:blip r:embed="rId3">
            <a:alphaModFix/>
          </a:blip>
          <a:srcRect/>
          <a:stretch/>
        </p:blipFill>
        <p:spPr>
          <a:xfrm>
            <a:off x="0" y="-1"/>
            <a:ext cx="18288000" cy="10287000"/>
          </a:xfrm>
          <a:prstGeom prst="rect">
            <a:avLst/>
          </a:prstGeom>
          <a:noFill/>
          <a:ln>
            <a:noFill/>
          </a:ln>
        </p:spPr>
      </p:pic>
      <p:sp>
        <p:nvSpPr>
          <p:cNvPr id="100" name="Google Shape;100;p50"/>
          <p:cNvSpPr txBox="1">
            <a:spLocks noGrp="1"/>
          </p:cNvSpPr>
          <p:nvPr>
            <p:ph type="title"/>
          </p:nvPr>
        </p:nvSpPr>
        <p:spPr>
          <a:xfrm>
            <a:off x="944150" y="3746500"/>
            <a:ext cx="10416957" cy="221672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divider #1">
  <p:cSld name="1_Section divider #1">
    <p:spTree>
      <p:nvGrpSpPr>
        <p:cNvPr id="1" name="Shape 101"/>
        <p:cNvGrpSpPr/>
        <p:nvPr/>
      </p:nvGrpSpPr>
      <p:grpSpPr>
        <a:xfrm>
          <a:off x="0" y="0"/>
          <a:ext cx="0" cy="0"/>
          <a:chOff x="0" y="0"/>
          <a:chExt cx="0" cy="0"/>
        </a:xfrm>
      </p:grpSpPr>
      <p:pic>
        <p:nvPicPr>
          <p:cNvPr id="102" name="Google Shape;102;p51" descr="A picture containing polygon&#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103" name="Google Shape;103;p51" descr="A picture containing icon&#10;&#10;Description automatically generated"/>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4" name="Google Shape;104;p51"/>
          <p:cNvSpPr txBox="1">
            <a:spLocks noGrp="1"/>
          </p:cNvSpPr>
          <p:nvPr>
            <p:ph type="title"/>
          </p:nvPr>
        </p:nvSpPr>
        <p:spPr>
          <a:xfrm>
            <a:off x="894443" y="3187700"/>
            <a:ext cx="9744528" cy="24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8800"/>
              <a:buFont typeface="Arial"/>
              <a:buNone/>
              <a:defRPr sz="8800"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5"/>
        <p:cNvGrpSpPr/>
        <p:nvPr/>
      </p:nvGrpSpPr>
      <p:grpSpPr>
        <a:xfrm>
          <a:off x="0" y="0"/>
          <a:ext cx="0" cy="0"/>
          <a:chOff x="0" y="0"/>
          <a:chExt cx="0" cy="0"/>
        </a:xfrm>
      </p:grpSpPr>
      <p:sp>
        <p:nvSpPr>
          <p:cNvPr id="106" name="Google Shape;106;p52"/>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7" name="Google Shape;107;p52"/>
          <p:cNvSpPr txBox="1">
            <a:spLocks noGrp="1"/>
          </p:cNvSpPr>
          <p:nvPr>
            <p:ph type="title"/>
          </p:nvPr>
        </p:nvSpPr>
        <p:spPr>
          <a:xfrm>
            <a:off x="1114425" y="957022"/>
            <a:ext cx="6700838"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09" name="Google Shape;109;p52"/>
          <p:cNvSpPr txBox="1">
            <a:spLocks noGrp="1"/>
          </p:cNvSpPr>
          <p:nvPr>
            <p:ph type="body" idx="1"/>
          </p:nvPr>
        </p:nvSpPr>
        <p:spPr>
          <a:xfrm>
            <a:off x="1114425" y="2795954"/>
            <a:ext cx="6700838" cy="6333759"/>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Clr>
                <a:schemeClr val="lt1"/>
              </a:buClr>
              <a:buSzPts val="4200"/>
              <a:buChar char="▪"/>
              <a:defRPr>
                <a:solidFill>
                  <a:schemeClr val="lt1"/>
                </a:solidFill>
                <a:latin typeface="Arial"/>
                <a:ea typeface="Arial"/>
                <a:cs typeface="Arial"/>
                <a:sym typeface="Arial"/>
              </a:defRPr>
            </a:lvl1pPr>
            <a:lvl2pPr marL="914400" lvl="1" indent="-457200" algn="l">
              <a:lnSpc>
                <a:spcPct val="90000"/>
              </a:lnSpc>
              <a:spcBef>
                <a:spcPts val="750"/>
              </a:spcBef>
              <a:spcAft>
                <a:spcPts val="0"/>
              </a:spcAft>
              <a:buClr>
                <a:schemeClr val="lt1"/>
              </a:buClr>
              <a:buSzPts val="3600"/>
              <a:buChar char="▪"/>
              <a:defRPr>
                <a:solidFill>
                  <a:schemeClr val="lt1"/>
                </a:solidFill>
                <a:latin typeface="Arial"/>
                <a:ea typeface="Arial"/>
                <a:cs typeface="Arial"/>
                <a:sym typeface="Arial"/>
              </a:defRPr>
            </a:lvl2pPr>
            <a:lvl3pPr marL="1371600" lvl="2" indent="-419100" algn="l">
              <a:lnSpc>
                <a:spcPct val="90000"/>
              </a:lnSpc>
              <a:spcBef>
                <a:spcPts val="750"/>
              </a:spcBef>
              <a:spcAft>
                <a:spcPts val="0"/>
              </a:spcAft>
              <a:buSzPts val="3000"/>
              <a:buChar char="▪"/>
              <a:defRPr>
                <a:solidFill>
                  <a:schemeClr val="lt1"/>
                </a:solidFill>
                <a:latin typeface="Arial"/>
                <a:ea typeface="Arial"/>
                <a:cs typeface="Arial"/>
                <a:sym typeface="Arial"/>
              </a:defRPr>
            </a:lvl3pPr>
            <a:lvl4pPr marL="1828800" lvl="3" indent="-400050" algn="l">
              <a:lnSpc>
                <a:spcPct val="90000"/>
              </a:lnSpc>
              <a:spcBef>
                <a:spcPts val="750"/>
              </a:spcBef>
              <a:spcAft>
                <a:spcPts val="0"/>
              </a:spcAft>
              <a:buSzPts val="2700"/>
              <a:buChar char="▪"/>
              <a:defRPr>
                <a:solidFill>
                  <a:schemeClr val="lt1"/>
                </a:solidFill>
                <a:latin typeface="Arial"/>
                <a:ea typeface="Arial"/>
                <a:cs typeface="Arial"/>
                <a:sym typeface="Arial"/>
              </a:defRPr>
            </a:lvl4pPr>
            <a:lvl5pPr marL="2286000" lvl="4" indent="-400050" algn="l">
              <a:lnSpc>
                <a:spcPct val="90000"/>
              </a:lnSpc>
              <a:spcBef>
                <a:spcPts val="750"/>
              </a:spcBef>
              <a:spcAft>
                <a:spcPts val="0"/>
              </a:spcAft>
              <a:buSzPts val="2700"/>
              <a:buChar char="▪"/>
              <a:defRPr>
                <a:solidFill>
                  <a:schemeClr val="lt1"/>
                </a:solidFill>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52"/>
          <p:cNvSpPr>
            <a:spLocks noGrp="1"/>
          </p:cNvSpPr>
          <p:nvPr>
            <p:ph type="pic" idx="2"/>
          </p:nvPr>
        </p:nvSpPr>
        <p:spPr>
          <a:xfrm>
            <a:off x="10648950" y="1730829"/>
            <a:ext cx="6524625" cy="6620768"/>
          </a:xfrm>
          <a:prstGeom prst="rect">
            <a:avLst/>
          </a:prstGeom>
          <a:noFill/>
          <a:ln>
            <a:noFill/>
          </a:ln>
        </p:spPr>
      </p:sp>
      <p:sp>
        <p:nvSpPr>
          <p:cNvPr id="111" name="Google Shape;111;p52"/>
          <p:cNvSpPr txBox="1">
            <a:spLocks noGrp="1"/>
          </p:cNvSpPr>
          <p:nvPr>
            <p:ph type="body" idx="3"/>
          </p:nvPr>
        </p:nvSpPr>
        <p:spPr>
          <a:xfrm>
            <a:off x="10648950" y="8599488"/>
            <a:ext cx="6524625" cy="730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200"/>
              <a:buNone/>
              <a:defRPr sz="3200">
                <a:latin typeface="Arial"/>
                <a:ea typeface="Arial"/>
                <a:cs typeface="Arial"/>
                <a:sym typeface="Arial"/>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dark">
  <p:cSld name="1_Quote dark">
    <p:bg>
      <p:bgPr>
        <a:solidFill>
          <a:schemeClr val="accent1"/>
        </a:solidFill>
        <a:effectLst/>
      </p:bgPr>
    </p:bg>
    <p:spTree>
      <p:nvGrpSpPr>
        <p:cNvPr id="1" name="Shape 112"/>
        <p:cNvGrpSpPr/>
        <p:nvPr/>
      </p:nvGrpSpPr>
      <p:grpSpPr>
        <a:xfrm>
          <a:off x="0" y="0"/>
          <a:ext cx="0" cy="0"/>
          <a:chOff x="0" y="0"/>
          <a:chExt cx="0" cy="0"/>
        </a:xfrm>
      </p:grpSpPr>
      <p:sp>
        <p:nvSpPr>
          <p:cNvPr id="113" name="Google Shape;113;p53"/>
          <p:cNvSpPr txBox="1">
            <a:spLocks noGrp="1"/>
          </p:cNvSpPr>
          <p:nvPr>
            <p:ph type="title"/>
          </p:nvPr>
        </p:nvSpPr>
        <p:spPr>
          <a:xfrm>
            <a:off x="3303816" y="1958016"/>
            <a:ext cx="13968184" cy="4635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Arial"/>
              <a:buNone/>
              <a:defRPr sz="3600" b="0"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5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
        <p:nvSpPr>
          <p:cNvPr id="115" name="Google Shape;115;p53"/>
          <p:cNvSpPr txBox="1">
            <a:spLocks noGrp="1"/>
          </p:cNvSpPr>
          <p:nvPr>
            <p:ph type="body" idx="1"/>
          </p:nvPr>
        </p:nvSpPr>
        <p:spPr>
          <a:xfrm>
            <a:off x="3303816" y="8039893"/>
            <a:ext cx="6116637" cy="7604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pic>
        <p:nvPicPr>
          <p:cNvPr id="116" name="Google Shape;116;p53"/>
          <p:cNvPicPr preferRelativeResize="0"/>
          <p:nvPr/>
        </p:nvPicPr>
        <p:blipFill rotWithShape="1">
          <a:blip r:embed="rId2">
            <a:alphaModFix/>
          </a:blip>
          <a:srcRect/>
          <a:stretch/>
        </p:blipFill>
        <p:spPr>
          <a:xfrm>
            <a:off x="1257300" y="1123737"/>
            <a:ext cx="1668558" cy="1668558"/>
          </a:xfrm>
          <a:prstGeom prst="rect">
            <a:avLst/>
          </a:prstGeom>
          <a:solidFill>
            <a:schemeClr val="accent1"/>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Quote light">
  <p:cSld name="1_Quote light">
    <p:bg>
      <p:bgPr>
        <a:solidFill>
          <a:srgbClr val="F2F2F2"/>
        </a:solidFill>
        <a:effectLst/>
      </p:bgPr>
    </p:bg>
    <p:spTree>
      <p:nvGrpSpPr>
        <p:cNvPr id="1" name="Shape 117"/>
        <p:cNvGrpSpPr/>
        <p:nvPr/>
      </p:nvGrpSpPr>
      <p:grpSpPr>
        <a:xfrm>
          <a:off x="0" y="0"/>
          <a:ext cx="0" cy="0"/>
          <a:chOff x="0" y="0"/>
          <a:chExt cx="0" cy="0"/>
        </a:xfrm>
      </p:grpSpPr>
      <p:sp>
        <p:nvSpPr>
          <p:cNvPr id="118" name="Google Shape;118;p54"/>
          <p:cNvSpPr txBox="1">
            <a:spLocks noGrp="1"/>
          </p:cNvSpPr>
          <p:nvPr>
            <p:ph type="title"/>
          </p:nvPr>
        </p:nvSpPr>
        <p:spPr>
          <a:xfrm>
            <a:off x="3303816" y="2032000"/>
            <a:ext cx="13726883" cy="4635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65F"/>
              </a:buClr>
              <a:buSzPts val="5400"/>
              <a:buFont typeface="Arial"/>
              <a:buNone/>
              <a:defRPr sz="5400" b="0" i="1">
                <a:solidFill>
                  <a:srgbClr val="00365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
        <p:nvSpPr>
          <p:cNvPr id="120" name="Google Shape;120;p54"/>
          <p:cNvSpPr txBox="1">
            <a:spLocks noGrp="1"/>
          </p:cNvSpPr>
          <p:nvPr>
            <p:ph type="body" idx="1"/>
          </p:nvPr>
        </p:nvSpPr>
        <p:spPr>
          <a:xfrm>
            <a:off x="3303816" y="8078012"/>
            <a:ext cx="6116637" cy="7604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pic>
        <p:nvPicPr>
          <p:cNvPr id="121" name="Google Shape;121;p54"/>
          <p:cNvPicPr preferRelativeResize="0"/>
          <p:nvPr/>
        </p:nvPicPr>
        <p:blipFill rotWithShape="1">
          <a:blip r:embed="rId2">
            <a:alphaModFix/>
          </a:blip>
          <a:srcRect/>
          <a:stretch/>
        </p:blipFill>
        <p:spPr>
          <a:xfrm>
            <a:off x="1257300" y="1123737"/>
            <a:ext cx="1668558" cy="1668558"/>
          </a:xfrm>
          <a:prstGeom prst="rect">
            <a:avLst/>
          </a:prstGeom>
          <a:solidFill>
            <a:srgbClr val="F2F2F2"/>
          </a:solid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55"/>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65F"/>
              </a:buClr>
              <a:buSzPts val="9000"/>
              <a:buFont typeface="Arial"/>
              <a:buNone/>
              <a:defRPr sz="9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55"/>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SzPts val="3600"/>
              <a:buNone/>
              <a:defRPr sz="3600">
                <a:latin typeface="Arial"/>
                <a:ea typeface="Arial"/>
                <a:cs typeface="Arial"/>
                <a:sym typeface="Arial"/>
              </a:defRPr>
            </a:lvl1pPr>
            <a:lvl2pPr lvl="1" algn="ctr">
              <a:lnSpc>
                <a:spcPct val="90000"/>
              </a:lnSpc>
              <a:spcBef>
                <a:spcPts val="750"/>
              </a:spcBef>
              <a:spcAft>
                <a:spcPts val="0"/>
              </a:spcAft>
              <a:buSzPts val="3000"/>
              <a:buNone/>
              <a:defRPr sz="3000"/>
            </a:lvl2pPr>
            <a:lvl3pPr lvl="2" algn="ctr">
              <a:lnSpc>
                <a:spcPct val="90000"/>
              </a:lnSpc>
              <a:spcBef>
                <a:spcPts val="750"/>
              </a:spcBef>
              <a:spcAft>
                <a:spcPts val="0"/>
              </a:spcAft>
              <a:buSzPts val="2700"/>
              <a:buNone/>
              <a:defRPr sz="2700"/>
            </a:lvl3pPr>
            <a:lvl4pPr lvl="3" algn="ctr">
              <a:lnSpc>
                <a:spcPct val="90000"/>
              </a:lnSpc>
              <a:spcBef>
                <a:spcPts val="750"/>
              </a:spcBef>
              <a:spcAft>
                <a:spcPts val="0"/>
              </a:spcAft>
              <a:buSzPts val="2400"/>
              <a:buNone/>
              <a:defRPr sz="2400"/>
            </a:lvl4pPr>
            <a:lvl5pPr lvl="4" algn="ctr">
              <a:lnSpc>
                <a:spcPct val="90000"/>
              </a:lnSpc>
              <a:spcBef>
                <a:spcPts val="750"/>
              </a:spcBef>
              <a:spcAft>
                <a:spcPts val="0"/>
              </a:spcAft>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25" name="Google Shape;125;p5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5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5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8"/>
        <p:cNvGrpSpPr/>
        <p:nvPr/>
      </p:nvGrpSpPr>
      <p:grpSpPr>
        <a:xfrm>
          <a:off x="0" y="0"/>
          <a:ext cx="0" cy="0"/>
          <a:chOff x="0" y="0"/>
          <a:chExt cx="0" cy="0"/>
        </a:xfrm>
      </p:grpSpPr>
      <p:sp>
        <p:nvSpPr>
          <p:cNvPr id="129" name="Google Shape;129;p56"/>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0" name="Google Shape;130;p56"/>
          <p:cNvSpPr txBox="1">
            <a:spLocks noGrp="1"/>
          </p:cNvSpPr>
          <p:nvPr>
            <p:ph type="title"/>
          </p:nvPr>
        </p:nvSpPr>
        <p:spPr>
          <a:xfrm>
            <a:off x="1114425" y="957022"/>
            <a:ext cx="6700838"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32" name="Google Shape;132;p56"/>
          <p:cNvSpPr txBox="1">
            <a:spLocks noGrp="1"/>
          </p:cNvSpPr>
          <p:nvPr>
            <p:ph type="body" idx="1"/>
          </p:nvPr>
        </p:nvSpPr>
        <p:spPr>
          <a:xfrm>
            <a:off x="1114425" y="2795954"/>
            <a:ext cx="6700838" cy="6333759"/>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Clr>
                <a:schemeClr val="lt1"/>
              </a:buClr>
              <a:buSzPts val="4200"/>
              <a:buChar char="▪"/>
              <a:defRPr>
                <a:solidFill>
                  <a:schemeClr val="lt1"/>
                </a:solidFill>
              </a:defRPr>
            </a:lvl1pPr>
            <a:lvl2pPr marL="914400" lvl="1" indent="-457200" algn="l">
              <a:lnSpc>
                <a:spcPct val="90000"/>
              </a:lnSpc>
              <a:spcBef>
                <a:spcPts val="750"/>
              </a:spcBef>
              <a:spcAft>
                <a:spcPts val="0"/>
              </a:spcAft>
              <a:buClr>
                <a:schemeClr val="lt1"/>
              </a:buClr>
              <a:buSzPts val="3600"/>
              <a:buChar char="▪"/>
              <a:defRPr>
                <a:solidFill>
                  <a:schemeClr val="lt1"/>
                </a:solidFill>
              </a:defRPr>
            </a:lvl2pPr>
            <a:lvl3pPr marL="1371600" lvl="2" indent="-419100" algn="l">
              <a:lnSpc>
                <a:spcPct val="90000"/>
              </a:lnSpc>
              <a:spcBef>
                <a:spcPts val="750"/>
              </a:spcBef>
              <a:spcAft>
                <a:spcPts val="0"/>
              </a:spcAft>
              <a:buSzPts val="3000"/>
              <a:buChar char="▪"/>
              <a:defRPr>
                <a:solidFill>
                  <a:schemeClr val="lt1"/>
                </a:solidFill>
              </a:defRPr>
            </a:lvl3pPr>
            <a:lvl4pPr marL="1828800" lvl="3" indent="-400050" algn="l">
              <a:lnSpc>
                <a:spcPct val="90000"/>
              </a:lnSpc>
              <a:spcBef>
                <a:spcPts val="750"/>
              </a:spcBef>
              <a:spcAft>
                <a:spcPts val="0"/>
              </a:spcAft>
              <a:buSzPts val="2700"/>
              <a:buChar char="▪"/>
              <a:defRPr>
                <a:solidFill>
                  <a:schemeClr val="lt1"/>
                </a:solidFill>
              </a:defRPr>
            </a:lvl4pPr>
            <a:lvl5pPr marL="2286000" lvl="4" indent="-400050" algn="l">
              <a:lnSpc>
                <a:spcPct val="90000"/>
              </a:lnSpc>
              <a:spcBef>
                <a:spcPts val="750"/>
              </a:spcBef>
              <a:spcAft>
                <a:spcPts val="0"/>
              </a:spcAft>
              <a:buSzPts val="2700"/>
              <a:buChar char="▪"/>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56"/>
          <p:cNvSpPr>
            <a:spLocks noGrp="1"/>
          </p:cNvSpPr>
          <p:nvPr>
            <p:ph type="pic" idx="2"/>
          </p:nvPr>
        </p:nvSpPr>
        <p:spPr>
          <a:xfrm>
            <a:off x="10813287" y="1238037"/>
            <a:ext cx="6217413" cy="6309029"/>
          </a:xfrm>
          <a:prstGeom prst="rect">
            <a:avLst/>
          </a:prstGeom>
          <a:noFill/>
          <a:ln>
            <a:noFill/>
          </a:ln>
        </p:spPr>
      </p:sp>
      <p:sp>
        <p:nvSpPr>
          <p:cNvPr id="134" name="Google Shape;134;p56"/>
          <p:cNvSpPr txBox="1">
            <a:spLocks noGrp="1"/>
          </p:cNvSpPr>
          <p:nvPr>
            <p:ph type="body" idx="3"/>
          </p:nvPr>
        </p:nvSpPr>
        <p:spPr>
          <a:xfrm>
            <a:off x="10813287" y="7681966"/>
            <a:ext cx="6217414" cy="5476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5" name="Google Shape;135;p56"/>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p56"/>
          <p:cNvSpPr txBox="1">
            <a:spLocks noGrp="1"/>
          </p:cNvSpPr>
          <p:nvPr>
            <p:ph type="body" idx="4"/>
          </p:nvPr>
        </p:nvSpPr>
        <p:spPr>
          <a:xfrm>
            <a:off x="1063793" y="3552468"/>
            <a:ext cx="7199313" cy="45177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7" name="Google Shape;137;p56"/>
          <p:cNvSpPr txBox="1">
            <a:spLocks noGrp="1"/>
          </p:cNvSpPr>
          <p:nvPr>
            <p:ph type="body" idx="5"/>
          </p:nvPr>
        </p:nvSpPr>
        <p:spPr>
          <a:xfrm>
            <a:off x="1114425" y="1123950"/>
            <a:ext cx="7148513" cy="19827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6000"/>
              <a:buNone/>
              <a:defRPr sz="6000" b="1">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iz slide Poll: If Statements">
  <p:cSld name="quiz slide Poll: If Statements">
    <p:spTree>
      <p:nvGrpSpPr>
        <p:cNvPr id="1" name="Shape 138"/>
        <p:cNvGrpSpPr/>
        <p:nvPr/>
      </p:nvGrpSpPr>
      <p:grpSpPr>
        <a:xfrm>
          <a:off x="0" y="0"/>
          <a:ext cx="0" cy="0"/>
          <a:chOff x="0" y="0"/>
          <a:chExt cx="0" cy="0"/>
        </a:xfrm>
      </p:grpSpPr>
      <p:sp>
        <p:nvSpPr>
          <p:cNvPr id="139" name="Google Shape;139;p5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40" name="Google Shape;140;p5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7"/>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42" name="Google Shape;142;p57"/>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43" name="Google Shape;143;p57"/>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4" name="Google Shape;144;p57"/>
          <p:cNvSpPr txBox="1">
            <a:spLocks noGrp="1"/>
          </p:cNvSpPr>
          <p:nvPr>
            <p:ph type="body" idx="2"/>
          </p:nvPr>
        </p:nvSpPr>
        <p:spPr>
          <a:xfrm>
            <a:off x="1257300" y="5016500"/>
            <a:ext cx="15773400"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5" name="Google Shape;145;p57"/>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57"/>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iz - answer slide ">
  <p:cSld name="Quiz - answer slide ">
    <p:spTree>
      <p:nvGrpSpPr>
        <p:cNvPr id="1" name="Shape 147"/>
        <p:cNvGrpSpPr/>
        <p:nvPr/>
      </p:nvGrpSpPr>
      <p:grpSpPr>
        <a:xfrm>
          <a:off x="0" y="0"/>
          <a:ext cx="0" cy="0"/>
          <a:chOff x="0" y="0"/>
          <a:chExt cx="0" cy="0"/>
        </a:xfrm>
      </p:grpSpPr>
      <p:sp>
        <p:nvSpPr>
          <p:cNvPr id="148" name="Google Shape;148;p5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49" name="Google Shape;149;p5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58"/>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51" name="Google Shape;151;p58"/>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52" name="Google Shape;152;p58"/>
          <p:cNvSpPr txBox="1">
            <a:spLocks noGrp="1"/>
          </p:cNvSpPr>
          <p:nvPr>
            <p:ph type="body" idx="1"/>
          </p:nvPr>
        </p:nvSpPr>
        <p:spPr>
          <a:xfrm>
            <a:off x="1257300" y="2884639"/>
            <a:ext cx="15773400" cy="1229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3" name="Google Shape;153;p58"/>
          <p:cNvSpPr txBox="1">
            <a:spLocks noGrp="1"/>
          </p:cNvSpPr>
          <p:nvPr>
            <p:ph type="body" idx="2"/>
          </p:nvPr>
        </p:nvSpPr>
        <p:spPr>
          <a:xfrm>
            <a:off x="1257299" y="4719918"/>
            <a:ext cx="15773399" cy="420892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Font typeface="Arial"/>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4" name="Google Shape;154;p58"/>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5" name="Google Shape;155;p58"/>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Quiz - answer slide ">
  <p:cSld name="2_Quiz - answer slide ">
    <p:spTree>
      <p:nvGrpSpPr>
        <p:cNvPr id="1" name="Shape 156"/>
        <p:cNvGrpSpPr/>
        <p:nvPr/>
      </p:nvGrpSpPr>
      <p:grpSpPr>
        <a:xfrm>
          <a:off x="0" y="0"/>
          <a:ext cx="0" cy="0"/>
          <a:chOff x="0" y="0"/>
          <a:chExt cx="0" cy="0"/>
        </a:xfrm>
      </p:grpSpPr>
      <p:sp>
        <p:nvSpPr>
          <p:cNvPr id="157" name="Google Shape;157;p5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58" name="Google Shape;158;p5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59"/>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0" name="Google Shape;160;p59"/>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1" name="Google Shape;161;p59"/>
          <p:cNvSpPr txBox="1">
            <a:spLocks noGrp="1"/>
          </p:cNvSpPr>
          <p:nvPr>
            <p:ph type="body" idx="1"/>
          </p:nvPr>
        </p:nvSpPr>
        <p:spPr>
          <a:xfrm>
            <a:off x="1257300" y="2884639"/>
            <a:ext cx="15773400" cy="1229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59"/>
          <p:cNvSpPr txBox="1">
            <a:spLocks noGrp="1"/>
          </p:cNvSpPr>
          <p:nvPr>
            <p:ph type="body" idx="2"/>
          </p:nvPr>
        </p:nvSpPr>
        <p:spPr>
          <a:xfrm>
            <a:off x="1257299" y="4719918"/>
            <a:ext cx="15773399" cy="420892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3" name="Google Shape;163;p59"/>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4" name="Google Shape;164;p59"/>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in Picture slide">
  <p:cSld name="Picture in Picture slide">
    <p:spTree>
      <p:nvGrpSpPr>
        <p:cNvPr id="1" name="Shape 22"/>
        <p:cNvGrpSpPr/>
        <p:nvPr/>
      </p:nvGrpSpPr>
      <p:grpSpPr>
        <a:xfrm>
          <a:off x="0" y="0"/>
          <a:ext cx="0" cy="0"/>
          <a:chOff x="0" y="0"/>
          <a:chExt cx="0" cy="0"/>
        </a:xfrm>
      </p:grpSpPr>
      <p:sp>
        <p:nvSpPr>
          <p:cNvPr id="23" name="Google Shape;23;p42"/>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42"/>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Google Shape;25;p42"/>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4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42" descr="A picture containing text, clipart&#10;&#10;Description automatically generated"/>
          <p:cNvPicPr preferRelativeResize="0"/>
          <p:nvPr/>
        </p:nvPicPr>
        <p:blipFill rotWithShape="1">
          <a:blip r:embed="rId2">
            <a:alphaModFix/>
          </a:blip>
          <a:srcRect/>
          <a:stretch/>
        </p:blipFill>
        <p:spPr>
          <a:xfrm>
            <a:off x="10885548" y="7053188"/>
            <a:ext cx="5607399" cy="850874"/>
          </a:xfrm>
          <a:prstGeom prst="rect">
            <a:avLst/>
          </a:prstGeom>
          <a:noFill/>
          <a:ln>
            <a:noFill/>
          </a:ln>
        </p:spPr>
      </p:pic>
      <p:sp>
        <p:nvSpPr>
          <p:cNvPr id="28" name="Google Shape;28;p4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 name="Google Shape;29;p4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0" name="Google Shape;30;p4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 name="Google Shape;31;p4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 name="Google Shape;32;p4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33" name="Google Shape;33;p42"/>
          <p:cNvGrpSpPr/>
          <p:nvPr/>
        </p:nvGrpSpPr>
        <p:grpSpPr>
          <a:xfrm>
            <a:off x="10718213" y="8085937"/>
            <a:ext cx="5942067" cy="1094760"/>
            <a:chOff x="12041857" y="9214958"/>
            <a:chExt cx="5942067" cy="1094760"/>
          </a:xfrm>
        </p:grpSpPr>
        <p:pic>
          <p:nvPicPr>
            <p:cNvPr id="34" name="Google Shape;34;p42"/>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35" name="Google Shape;35;p42"/>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quiz slide Poll: If Statements">
  <p:cSld name="1_quiz slide Poll: If Statements">
    <p:spTree>
      <p:nvGrpSpPr>
        <p:cNvPr id="1" name="Shape 165"/>
        <p:cNvGrpSpPr/>
        <p:nvPr/>
      </p:nvGrpSpPr>
      <p:grpSpPr>
        <a:xfrm>
          <a:off x="0" y="0"/>
          <a:ext cx="0" cy="0"/>
          <a:chOff x="0" y="0"/>
          <a:chExt cx="0" cy="0"/>
        </a:xfrm>
      </p:grpSpPr>
      <p:sp>
        <p:nvSpPr>
          <p:cNvPr id="166" name="Google Shape;166;p6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67" name="Google Shape;167;p6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60"/>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9" name="Google Shape;169;p60"/>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70" name="Google Shape;170;p60"/>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1" name="Google Shape;171;p60"/>
          <p:cNvSpPr txBox="1">
            <a:spLocks noGrp="1"/>
          </p:cNvSpPr>
          <p:nvPr>
            <p:ph type="body" idx="2"/>
          </p:nvPr>
        </p:nvSpPr>
        <p:spPr>
          <a:xfrm>
            <a:off x="1257300" y="5016500"/>
            <a:ext cx="8317006"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2" name="Google Shape;172;p60"/>
          <p:cNvSpPr txBox="1">
            <a:spLocks noGrp="1"/>
          </p:cNvSpPr>
          <p:nvPr>
            <p:ph type="body" idx="3"/>
          </p:nvPr>
        </p:nvSpPr>
        <p:spPr>
          <a:xfrm>
            <a:off x="10280276" y="5016500"/>
            <a:ext cx="6750424" cy="7560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3" name="Google Shape;173;p60"/>
          <p:cNvSpPr txBox="1">
            <a:spLocks noGrp="1"/>
          </p:cNvSpPr>
          <p:nvPr>
            <p:ph type="body" idx="4"/>
          </p:nvPr>
        </p:nvSpPr>
        <p:spPr>
          <a:xfrm>
            <a:off x="10280276" y="6145306"/>
            <a:ext cx="6750424" cy="2947894"/>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4" name="Google Shape;174;p60"/>
          <p:cNvSpPr/>
          <p:nvPr/>
        </p:nvSpPr>
        <p:spPr>
          <a:xfrm>
            <a:off x="1075765" y="4831976"/>
            <a:ext cx="8619564" cy="4397188"/>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5" name="Google Shape;175;p60"/>
          <p:cNvSpPr/>
          <p:nvPr/>
        </p:nvSpPr>
        <p:spPr>
          <a:xfrm>
            <a:off x="10280276" y="4831976"/>
            <a:ext cx="6750424" cy="4397188"/>
          </a:xfrm>
          <a:prstGeom prst="rect">
            <a:avLst/>
          </a:prstGeom>
          <a:no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6" name="Google Shape;176;p60"/>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7" name="Google Shape;177;p60"/>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quiz slide Poll: If Statements">
  <p:cSld name="3_quiz slide Poll: If Statements">
    <p:spTree>
      <p:nvGrpSpPr>
        <p:cNvPr id="1" name="Shape 178"/>
        <p:cNvGrpSpPr/>
        <p:nvPr/>
      </p:nvGrpSpPr>
      <p:grpSpPr>
        <a:xfrm>
          <a:off x="0" y="0"/>
          <a:ext cx="0" cy="0"/>
          <a:chOff x="0" y="0"/>
          <a:chExt cx="0" cy="0"/>
        </a:xfrm>
      </p:grpSpPr>
      <p:sp>
        <p:nvSpPr>
          <p:cNvPr id="179" name="Google Shape;179;p6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80" name="Google Shape;180;p6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61"/>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82" name="Google Shape;182;p61"/>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83" name="Google Shape;183;p61"/>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4" name="Google Shape;184;p61"/>
          <p:cNvSpPr txBox="1">
            <a:spLocks noGrp="1"/>
          </p:cNvSpPr>
          <p:nvPr>
            <p:ph type="body" idx="2"/>
          </p:nvPr>
        </p:nvSpPr>
        <p:spPr>
          <a:xfrm>
            <a:off x="1257300" y="5016500"/>
            <a:ext cx="8317006"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5" name="Google Shape;185;p61"/>
          <p:cNvSpPr txBox="1">
            <a:spLocks noGrp="1"/>
          </p:cNvSpPr>
          <p:nvPr>
            <p:ph type="body" idx="3"/>
          </p:nvPr>
        </p:nvSpPr>
        <p:spPr>
          <a:xfrm>
            <a:off x="10280276" y="6145306"/>
            <a:ext cx="6750424" cy="2947894"/>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6" name="Google Shape;186;p61"/>
          <p:cNvSpPr txBox="1">
            <a:spLocks noGrp="1"/>
          </p:cNvSpPr>
          <p:nvPr>
            <p:ph type="body" idx="4"/>
          </p:nvPr>
        </p:nvSpPr>
        <p:spPr>
          <a:xfrm>
            <a:off x="10280276" y="5016500"/>
            <a:ext cx="6750424" cy="7560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7" name="Google Shape;187;p61"/>
          <p:cNvSpPr/>
          <p:nvPr/>
        </p:nvSpPr>
        <p:spPr>
          <a:xfrm>
            <a:off x="1075765" y="4831976"/>
            <a:ext cx="8619564" cy="4397188"/>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8" name="Google Shape;188;p61"/>
          <p:cNvSpPr/>
          <p:nvPr/>
        </p:nvSpPr>
        <p:spPr>
          <a:xfrm>
            <a:off x="10280276" y="4831976"/>
            <a:ext cx="6750424" cy="4397188"/>
          </a:xfrm>
          <a:prstGeom prst="rect">
            <a:avLst/>
          </a:prstGeom>
          <a:no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9" name="Google Shape;189;p61"/>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0" name="Google Shape;190;p61"/>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ll – OPTION A (short questions)">
  <p:cSld name="Poll – OPTION A (short questions)">
    <p:spTree>
      <p:nvGrpSpPr>
        <p:cNvPr id="1" name="Shape 191"/>
        <p:cNvGrpSpPr/>
        <p:nvPr/>
      </p:nvGrpSpPr>
      <p:grpSpPr>
        <a:xfrm>
          <a:off x="0" y="0"/>
          <a:ext cx="0" cy="0"/>
          <a:chOff x="0" y="0"/>
          <a:chExt cx="0" cy="0"/>
        </a:xfrm>
      </p:grpSpPr>
      <p:sp>
        <p:nvSpPr>
          <p:cNvPr id="192" name="Google Shape;192;p6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93" name="Google Shape;193;p62"/>
          <p:cNvSpPr txBox="1">
            <a:spLocks noGrp="1"/>
          </p:cNvSpPr>
          <p:nvPr>
            <p:ph type="title"/>
          </p:nvPr>
        </p:nvSpPr>
        <p:spPr>
          <a:xfrm>
            <a:off x="1257300" y="547689"/>
            <a:ext cx="15773400" cy="1639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a:off x="1257300" y="4000032"/>
            <a:ext cx="15773400" cy="1795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5" name="Google Shape;195;p62"/>
          <p:cNvSpPr txBox="1">
            <a:spLocks noGrp="1"/>
          </p:cNvSpPr>
          <p:nvPr>
            <p:ph type="body" idx="2"/>
          </p:nvPr>
        </p:nvSpPr>
        <p:spPr>
          <a:xfrm>
            <a:off x="1257300" y="2755900"/>
            <a:ext cx="15773400" cy="8794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62"/>
          <p:cNvSpPr txBox="1">
            <a:spLocks noGrp="1"/>
          </p:cNvSpPr>
          <p:nvPr>
            <p:ph type="body" idx="3"/>
          </p:nvPr>
        </p:nvSpPr>
        <p:spPr>
          <a:xfrm>
            <a:off x="1257299" y="6159796"/>
            <a:ext cx="15773399" cy="2769051"/>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7" name="Google Shape;197;p62"/>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8" name="Google Shape;198;p62"/>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olution – OPTION A (short questions)">
  <p:cSld name="Solution – OPTION A (short questions)">
    <p:spTree>
      <p:nvGrpSpPr>
        <p:cNvPr id="1" name="Shape 199"/>
        <p:cNvGrpSpPr/>
        <p:nvPr/>
      </p:nvGrpSpPr>
      <p:grpSpPr>
        <a:xfrm>
          <a:off x="0" y="0"/>
          <a:ext cx="0" cy="0"/>
          <a:chOff x="0" y="0"/>
          <a:chExt cx="0" cy="0"/>
        </a:xfrm>
      </p:grpSpPr>
      <p:sp>
        <p:nvSpPr>
          <p:cNvPr id="200" name="Google Shape;200;p6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01" name="Google Shape;201;p63"/>
          <p:cNvSpPr txBox="1">
            <a:spLocks noGrp="1"/>
          </p:cNvSpPr>
          <p:nvPr>
            <p:ph type="title"/>
          </p:nvPr>
        </p:nvSpPr>
        <p:spPr>
          <a:xfrm>
            <a:off x="1257300" y="547689"/>
            <a:ext cx="15773400" cy="1639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63"/>
          <p:cNvSpPr txBox="1">
            <a:spLocks noGrp="1"/>
          </p:cNvSpPr>
          <p:nvPr>
            <p:ph type="body" idx="1"/>
          </p:nvPr>
        </p:nvSpPr>
        <p:spPr>
          <a:xfrm>
            <a:off x="1257299" y="6159796"/>
            <a:ext cx="15773399" cy="2769051"/>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3" name="Google Shape;203;p63"/>
          <p:cNvSpPr txBox="1">
            <a:spLocks noGrp="1"/>
          </p:cNvSpPr>
          <p:nvPr>
            <p:ph type="body" idx="2"/>
          </p:nvPr>
        </p:nvSpPr>
        <p:spPr>
          <a:xfrm>
            <a:off x="1257300" y="4000032"/>
            <a:ext cx="15773400" cy="1795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4" name="Google Shape;204;p63"/>
          <p:cNvSpPr txBox="1">
            <a:spLocks noGrp="1"/>
          </p:cNvSpPr>
          <p:nvPr>
            <p:ph type="body" idx="3"/>
          </p:nvPr>
        </p:nvSpPr>
        <p:spPr>
          <a:xfrm>
            <a:off x="1257300" y="2755900"/>
            <a:ext cx="15773400" cy="8794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5" name="Google Shape;205;p63"/>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6" name="Google Shape;206;p63"/>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Quiz - answer slide ">
  <p:cSld name="1_Quiz - answer slide ">
    <p:spTree>
      <p:nvGrpSpPr>
        <p:cNvPr id="1" name="Shape 207"/>
        <p:cNvGrpSpPr/>
        <p:nvPr/>
      </p:nvGrpSpPr>
      <p:grpSpPr>
        <a:xfrm>
          <a:off x="0" y="0"/>
          <a:ext cx="0" cy="0"/>
          <a:chOff x="0" y="0"/>
          <a:chExt cx="0" cy="0"/>
        </a:xfrm>
      </p:grpSpPr>
      <p:sp>
        <p:nvSpPr>
          <p:cNvPr id="208" name="Google Shape;208;p6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09" name="Google Shape;209;p6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4"/>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11" name="Google Shape;211;p64"/>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12" name="Google Shape;212;p64"/>
          <p:cNvSpPr txBox="1">
            <a:spLocks noGrp="1"/>
          </p:cNvSpPr>
          <p:nvPr>
            <p:ph type="body" idx="1"/>
          </p:nvPr>
        </p:nvSpPr>
        <p:spPr>
          <a:xfrm>
            <a:off x="1257300" y="2884639"/>
            <a:ext cx="15773400" cy="68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3" name="Google Shape;213;p64"/>
          <p:cNvSpPr txBox="1">
            <a:spLocks noGrp="1"/>
          </p:cNvSpPr>
          <p:nvPr>
            <p:ph type="body" idx="2"/>
          </p:nvPr>
        </p:nvSpPr>
        <p:spPr>
          <a:xfrm>
            <a:off x="3022600" y="3695700"/>
            <a:ext cx="14008101" cy="5219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800"/>
              <a:buNone/>
              <a:defRPr sz="2800">
                <a:solidFill>
                  <a:srgbClr val="000000"/>
                </a:solidFill>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4" name="Google Shape;214;p64"/>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5" name="Google Shape;215;p64"/>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de Example Layout 1">
  <p:cSld name="Code Example Layout 1">
    <p:spTree>
      <p:nvGrpSpPr>
        <p:cNvPr id="1" name="Shape 216"/>
        <p:cNvGrpSpPr/>
        <p:nvPr/>
      </p:nvGrpSpPr>
      <p:grpSpPr>
        <a:xfrm>
          <a:off x="0" y="0"/>
          <a:ext cx="0" cy="0"/>
          <a:chOff x="0" y="0"/>
          <a:chExt cx="0" cy="0"/>
        </a:xfrm>
      </p:grpSpPr>
      <p:sp>
        <p:nvSpPr>
          <p:cNvPr id="217" name="Google Shape;217;p6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6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19" name="Google Shape;219;p65"/>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20" name="Google Shape;220;p65"/>
          <p:cNvSpPr/>
          <p:nvPr/>
        </p:nvSpPr>
        <p:spPr>
          <a:xfrm>
            <a:off x="885372" y="3514112"/>
            <a:ext cx="7494814" cy="4891315"/>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reverse an integer without using strings</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number = eval (input ("Enter a number: "))</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reverse = 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while number &gt; 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digit = number % 10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number = int(number / 10)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reverse = reverse * 10 + digit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print (reverse)</a:t>
            </a:r>
            <a:endParaRPr sz="2800" b="0" i="0" u="none" strike="noStrike" cap="none">
              <a:solidFill>
                <a:schemeClr val="lt1"/>
              </a:solidFill>
              <a:latin typeface="Courier New"/>
              <a:ea typeface="Courier New"/>
              <a:cs typeface="Courier New"/>
              <a:sym typeface="Courier New"/>
            </a:endParaRPr>
          </a:p>
        </p:txBody>
      </p:sp>
      <p:sp>
        <p:nvSpPr>
          <p:cNvPr id="221" name="Google Shape;221;p65"/>
          <p:cNvSpPr/>
          <p:nvPr/>
        </p:nvSpPr>
        <p:spPr>
          <a:xfrm>
            <a:off x="8786586" y="3338581"/>
            <a:ext cx="8534400" cy="5242378"/>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somewhere else</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input (someString):</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#function to read from standard input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eval (aStringNumber):</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#converts string to number</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int(aString or aFloat):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#returns an integer using floor function</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print(oneOrMoreStrings):</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#outputs the strings to standard output</a:t>
            </a:r>
            <a:endParaRPr sz="2800" b="0" i="0" u="none" strike="noStrike" cap="none">
              <a:solidFill>
                <a:schemeClr val="lt1"/>
              </a:solidFill>
              <a:latin typeface="Courier New"/>
              <a:ea typeface="Courier New"/>
              <a:cs typeface="Courier New"/>
              <a:sym typeface="Courier New"/>
            </a:endParaRPr>
          </a:p>
        </p:txBody>
      </p:sp>
      <p:sp>
        <p:nvSpPr>
          <p:cNvPr id="222" name="Google Shape;222;p65"/>
          <p:cNvSpPr/>
          <p:nvPr/>
        </p:nvSpPr>
        <p:spPr>
          <a:xfrm>
            <a:off x="2760436" y="4640944"/>
            <a:ext cx="1169307" cy="539750"/>
          </a:xfrm>
          <a:prstGeom prst="ellipse">
            <a:avLst/>
          </a:prstGeom>
          <a:noFill/>
          <a:ln w="76200" cap="flat" cmpd="sng">
            <a:solidFill>
              <a:srgbClr val="83E2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3" name="Google Shape;223;p65"/>
          <p:cNvSpPr/>
          <p:nvPr/>
        </p:nvSpPr>
        <p:spPr>
          <a:xfrm>
            <a:off x="4132036" y="4640944"/>
            <a:ext cx="1169307" cy="53975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4" name="Google Shape;224;p65"/>
          <p:cNvSpPr/>
          <p:nvPr/>
        </p:nvSpPr>
        <p:spPr>
          <a:xfrm>
            <a:off x="3638550" y="6784069"/>
            <a:ext cx="790575" cy="539750"/>
          </a:xfrm>
          <a:prstGeom prst="ellipse">
            <a:avLst/>
          </a:prstGeom>
          <a:noFill/>
          <a:ln w="76200" cap="flat" cmpd="sng">
            <a:solidFill>
              <a:srgbClr val="81E2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5" name="Google Shape;225;p65"/>
          <p:cNvSpPr/>
          <p:nvPr/>
        </p:nvSpPr>
        <p:spPr>
          <a:xfrm>
            <a:off x="885372" y="7619094"/>
            <a:ext cx="1181553" cy="581025"/>
          </a:xfrm>
          <a:prstGeom prst="ellipse">
            <a:avLst/>
          </a:prstGeom>
          <a:noFill/>
          <a:ln w="76200" cap="flat" cmpd="sng">
            <a:solidFill>
              <a:srgbClr val="4184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6" name="Google Shape;226;p65"/>
          <p:cNvCxnSpPr>
            <a:stCxn id="225" idx="4"/>
          </p:cNvCxnSpPr>
          <p:nvPr/>
        </p:nvCxnSpPr>
        <p:spPr>
          <a:xfrm rot="-5400000">
            <a:off x="4823248" y="4133319"/>
            <a:ext cx="719700" cy="7413900"/>
          </a:xfrm>
          <a:prstGeom prst="bentConnector4">
            <a:avLst>
              <a:gd name="adj1" fmla="val -54703"/>
              <a:gd name="adj2" fmla="val 95866"/>
            </a:avLst>
          </a:prstGeom>
          <a:noFill/>
          <a:ln w="76200" cap="flat" cmpd="sng">
            <a:solidFill>
              <a:srgbClr val="4184A5"/>
            </a:solidFill>
            <a:prstDash val="solid"/>
            <a:miter lim="800000"/>
            <a:headEnd type="none" w="sm" len="sm"/>
            <a:tailEnd type="triangle" w="med" len="med"/>
          </a:ln>
        </p:spPr>
      </p:cxnSp>
      <p:cxnSp>
        <p:nvCxnSpPr>
          <p:cNvPr id="227" name="Google Shape;227;p65"/>
          <p:cNvCxnSpPr>
            <a:stCxn id="224" idx="0"/>
          </p:cNvCxnSpPr>
          <p:nvPr/>
        </p:nvCxnSpPr>
        <p:spPr>
          <a:xfrm>
            <a:off x="4033838" y="6784069"/>
            <a:ext cx="4602300" cy="0"/>
          </a:xfrm>
          <a:prstGeom prst="straightConnector1">
            <a:avLst/>
          </a:prstGeom>
          <a:noFill/>
          <a:ln w="76200" cap="flat" cmpd="sng">
            <a:solidFill>
              <a:srgbClr val="81E266"/>
            </a:solidFill>
            <a:prstDash val="solid"/>
            <a:miter lim="800000"/>
            <a:headEnd type="none" w="sm" len="sm"/>
            <a:tailEnd type="none" w="sm" len="sm"/>
          </a:ln>
        </p:spPr>
      </p:cxnSp>
      <p:cxnSp>
        <p:nvCxnSpPr>
          <p:cNvPr id="228" name="Google Shape;228;p65"/>
          <p:cNvCxnSpPr/>
          <p:nvPr/>
        </p:nvCxnSpPr>
        <p:spPr>
          <a:xfrm rot="-5400000">
            <a:off x="8223650" y="6136781"/>
            <a:ext cx="1040700" cy="292200"/>
          </a:xfrm>
          <a:prstGeom prst="bentConnector3">
            <a:avLst>
              <a:gd name="adj1" fmla="val 99877"/>
            </a:avLst>
          </a:prstGeom>
          <a:noFill/>
          <a:ln w="76200" cap="flat" cmpd="sng">
            <a:solidFill>
              <a:srgbClr val="81E266"/>
            </a:solidFill>
            <a:prstDash val="solid"/>
            <a:miter lim="800000"/>
            <a:headEnd type="none" w="sm" len="sm"/>
            <a:tailEnd type="triangle" w="med" len="med"/>
          </a:ln>
        </p:spPr>
      </p:cxnSp>
      <p:cxnSp>
        <p:nvCxnSpPr>
          <p:cNvPr id="229" name="Google Shape;229;p65"/>
          <p:cNvCxnSpPr>
            <a:stCxn id="223" idx="0"/>
          </p:cNvCxnSpPr>
          <p:nvPr/>
        </p:nvCxnSpPr>
        <p:spPr>
          <a:xfrm rot="10800000">
            <a:off x="4716689" y="4370644"/>
            <a:ext cx="0" cy="270300"/>
          </a:xfrm>
          <a:prstGeom prst="straightConnector1">
            <a:avLst/>
          </a:prstGeom>
          <a:noFill/>
          <a:ln w="76200" cap="flat" cmpd="sng">
            <a:solidFill>
              <a:schemeClr val="accent2"/>
            </a:solidFill>
            <a:prstDash val="solid"/>
            <a:miter lim="800000"/>
            <a:headEnd type="none" w="sm" len="sm"/>
            <a:tailEnd type="none" w="sm" len="sm"/>
          </a:ln>
        </p:spPr>
      </p:cxnSp>
      <p:cxnSp>
        <p:nvCxnSpPr>
          <p:cNvPr id="230" name="Google Shape;230;p65"/>
          <p:cNvCxnSpPr/>
          <p:nvPr/>
        </p:nvCxnSpPr>
        <p:spPr>
          <a:xfrm>
            <a:off x="4679950" y="4370640"/>
            <a:ext cx="3956050" cy="0"/>
          </a:xfrm>
          <a:prstGeom prst="straightConnector1">
            <a:avLst/>
          </a:prstGeom>
          <a:noFill/>
          <a:ln w="76200" cap="flat" cmpd="sng">
            <a:solidFill>
              <a:schemeClr val="accent2"/>
            </a:solidFill>
            <a:prstDash val="solid"/>
            <a:miter lim="800000"/>
            <a:headEnd type="none" w="sm" len="sm"/>
            <a:tailEnd type="none" w="sm" len="sm"/>
          </a:ln>
        </p:spPr>
      </p:cxnSp>
      <p:cxnSp>
        <p:nvCxnSpPr>
          <p:cNvPr id="231" name="Google Shape;231;p65"/>
          <p:cNvCxnSpPr/>
          <p:nvPr/>
        </p:nvCxnSpPr>
        <p:spPr>
          <a:xfrm rot="10800000">
            <a:off x="8597900" y="4020458"/>
            <a:ext cx="0" cy="368186"/>
          </a:xfrm>
          <a:prstGeom prst="straightConnector1">
            <a:avLst/>
          </a:prstGeom>
          <a:noFill/>
          <a:ln w="76200" cap="flat" cmpd="sng">
            <a:solidFill>
              <a:schemeClr val="accent2"/>
            </a:solidFill>
            <a:prstDash val="solid"/>
            <a:miter lim="800000"/>
            <a:headEnd type="none" w="sm" len="sm"/>
            <a:tailEnd type="none" w="sm" len="sm"/>
          </a:ln>
        </p:spPr>
      </p:cxnSp>
      <p:cxnSp>
        <p:nvCxnSpPr>
          <p:cNvPr id="232" name="Google Shape;232;p65"/>
          <p:cNvCxnSpPr/>
          <p:nvPr/>
        </p:nvCxnSpPr>
        <p:spPr>
          <a:xfrm>
            <a:off x="8560594" y="4020458"/>
            <a:ext cx="329406" cy="0"/>
          </a:xfrm>
          <a:prstGeom prst="straightConnector1">
            <a:avLst/>
          </a:prstGeom>
          <a:noFill/>
          <a:ln w="76200" cap="flat" cmpd="sng">
            <a:solidFill>
              <a:schemeClr val="accent2"/>
            </a:solidFill>
            <a:prstDash val="solid"/>
            <a:miter lim="800000"/>
            <a:headEnd type="none" w="sm" len="sm"/>
            <a:tailEnd type="triangle" w="med" len="med"/>
          </a:ln>
        </p:spPr>
      </p:cxnSp>
      <p:cxnSp>
        <p:nvCxnSpPr>
          <p:cNvPr id="233" name="Google Shape;233;p65"/>
          <p:cNvCxnSpPr>
            <a:stCxn id="222" idx="4"/>
          </p:cNvCxnSpPr>
          <p:nvPr/>
        </p:nvCxnSpPr>
        <p:spPr>
          <a:xfrm rot="-5400000">
            <a:off x="5987039" y="2277744"/>
            <a:ext cx="261000" cy="5544900"/>
          </a:xfrm>
          <a:prstGeom prst="bentConnector4">
            <a:avLst>
              <a:gd name="adj1" fmla="val -87586"/>
              <a:gd name="adj2" fmla="val 94781"/>
            </a:avLst>
          </a:prstGeom>
          <a:noFill/>
          <a:ln w="76200" cap="flat" cmpd="sng">
            <a:solidFill>
              <a:srgbClr val="83E2E2"/>
            </a:solidFill>
            <a:prstDash val="solid"/>
            <a:miter lim="800000"/>
            <a:headEnd type="none" w="sm" len="sm"/>
            <a:tailEnd type="triangle" w="med" len="med"/>
          </a:ln>
        </p:spPr>
      </p:cxnSp>
      <p:sp>
        <p:nvSpPr>
          <p:cNvPr id="234" name="Google Shape;234;p65"/>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5" name="Google Shape;235;p65"/>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de Example layeout 2">
  <p:cSld name="Code Example layeout 2">
    <p:spTree>
      <p:nvGrpSpPr>
        <p:cNvPr id="1" name="Shape 236"/>
        <p:cNvGrpSpPr/>
        <p:nvPr/>
      </p:nvGrpSpPr>
      <p:grpSpPr>
        <a:xfrm>
          <a:off x="0" y="0"/>
          <a:ext cx="0" cy="0"/>
          <a:chOff x="0" y="0"/>
          <a:chExt cx="0" cy="0"/>
        </a:xfrm>
      </p:grpSpPr>
      <p:sp>
        <p:nvSpPr>
          <p:cNvPr id="237" name="Google Shape;237;p6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6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39" name="Google Shape;239;p66"/>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40" name="Google Shape;240;p66"/>
          <p:cNvSpPr/>
          <p:nvPr/>
        </p:nvSpPr>
        <p:spPr>
          <a:xfrm>
            <a:off x="885372" y="3514112"/>
            <a:ext cx="7494814" cy="4891315"/>
          </a:xfrm>
          <a:prstGeom prst="rect">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reverse an integer without using strings</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number = eval (input ("Enter a number: "))</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reverse = 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while number &gt; 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digit = number % 10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number = int(number / 10)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reverse = reverse * 10 + digit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print (reverse)</a:t>
            </a:r>
            <a:endParaRPr sz="2800" b="0" i="0" u="none" strike="noStrike" cap="none">
              <a:solidFill>
                <a:srgbClr val="000000"/>
              </a:solidFill>
              <a:latin typeface="Courier New"/>
              <a:ea typeface="Courier New"/>
              <a:cs typeface="Courier New"/>
              <a:sym typeface="Courier New"/>
            </a:endParaRPr>
          </a:p>
        </p:txBody>
      </p:sp>
      <p:sp>
        <p:nvSpPr>
          <p:cNvPr id="241" name="Google Shape;241;p66"/>
          <p:cNvSpPr/>
          <p:nvPr/>
        </p:nvSpPr>
        <p:spPr>
          <a:xfrm>
            <a:off x="8786586" y="3338581"/>
            <a:ext cx="8534400" cy="5242378"/>
          </a:xfrm>
          <a:prstGeom prst="rect">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somewhere else</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input (someString):</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#function to read from standard input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eval (aStringNumber):</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#converts string to number</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int(aString or aFloat):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#returns an integer using floor function</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print(oneOrMoreStrings):</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#outputs the strings to standard output</a:t>
            </a:r>
            <a:endParaRPr sz="2800" b="0" i="0" u="none" strike="noStrike" cap="none">
              <a:solidFill>
                <a:srgbClr val="000000"/>
              </a:solidFill>
              <a:latin typeface="Courier New"/>
              <a:ea typeface="Courier New"/>
              <a:cs typeface="Courier New"/>
              <a:sym typeface="Courier New"/>
            </a:endParaRPr>
          </a:p>
        </p:txBody>
      </p:sp>
      <p:sp>
        <p:nvSpPr>
          <p:cNvPr id="242" name="Google Shape;242;p66"/>
          <p:cNvSpPr/>
          <p:nvPr/>
        </p:nvSpPr>
        <p:spPr>
          <a:xfrm>
            <a:off x="2760436" y="4640944"/>
            <a:ext cx="1169307" cy="539750"/>
          </a:xfrm>
          <a:prstGeom prst="ellipse">
            <a:avLst/>
          </a:prstGeom>
          <a:noFill/>
          <a:ln w="76200" cap="flat" cmpd="sng">
            <a:solidFill>
              <a:srgbClr val="83E2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3" name="Google Shape;243;p66"/>
          <p:cNvSpPr/>
          <p:nvPr/>
        </p:nvSpPr>
        <p:spPr>
          <a:xfrm>
            <a:off x="4132036" y="4640944"/>
            <a:ext cx="1169307" cy="53975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4" name="Google Shape;244;p66"/>
          <p:cNvSpPr/>
          <p:nvPr/>
        </p:nvSpPr>
        <p:spPr>
          <a:xfrm>
            <a:off x="3638550" y="6784069"/>
            <a:ext cx="790575" cy="539750"/>
          </a:xfrm>
          <a:prstGeom prst="ellipse">
            <a:avLst/>
          </a:prstGeom>
          <a:noFill/>
          <a:ln w="76200" cap="flat" cmpd="sng">
            <a:solidFill>
              <a:srgbClr val="81E2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5" name="Google Shape;245;p66"/>
          <p:cNvSpPr/>
          <p:nvPr/>
        </p:nvSpPr>
        <p:spPr>
          <a:xfrm>
            <a:off x="885372" y="7619094"/>
            <a:ext cx="1181553" cy="581025"/>
          </a:xfrm>
          <a:prstGeom prst="ellipse">
            <a:avLst/>
          </a:prstGeom>
          <a:noFill/>
          <a:ln w="76200" cap="flat" cmpd="sng">
            <a:solidFill>
              <a:srgbClr val="4184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66"/>
          <p:cNvCxnSpPr>
            <a:stCxn id="245" idx="4"/>
          </p:cNvCxnSpPr>
          <p:nvPr/>
        </p:nvCxnSpPr>
        <p:spPr>
          <a:xfrm rot="-5400000">
            <a:off x="4823248" y="4133319"/>
            <a:ext cx="719700" cy="7413900"/>
          </a:xfrm>
          <a:prstGeom prst="bentConnector4">
            <a:avLst>
              <a:gd name="adj1" fmla="val -54703"/>
              <a:gd name="adj2" fmla="val 95866"/>
            </a:avLst>
          </a:prstGeom>
          <a:noFill/>
          <a:ln w="76200" cap="flat" cmpd="sng">
            <a:solidFill>
              <a:srgbClr val="4184A5"/>
            </a:solidFill>
            <a:prstDash val="solid"/>
            <a:miter lim="800000"/>
            <a:headEnd type="none" w="sm" len="sm"/>
            <a:tailEnd type="triangle" w="med" len="med"/>
          </a:ln>
        </p:spPr>
      </p:cxnSp>
      <p:cxnSp>
        <p:nvCxnSpPr>
          <p:cNvPr id="247" name="Google Shape;247;p66"/>
          <p:cNvCxnSpPr>
            <a:stCxn id="244" idx="0"/>
          </p:cNvCxnSpPr>
          <p:nvPr/>
        </p:nvCxnSpPr>
        <p:spPr>
          <a:xfrm>
            <a:off x="4033838" y="6784069"/>
            <a:ext cx="4602300" cy="0"/>
          </a:xfrm>
          <a:prstGeom prst="straightConnector1">
            <a:avLst/>
          </a:prstGeom>
          <a:noFill/>
          <a:ln w="76200" cap="flat" cmpd="sng">
            <a:solidFill>
              <a:srgbClr val="81E266"/>
            </a:solidFill>
            <a:prstDash val="solid"/>
            <a:miter lim="800000"/>
            <a:headEnd type="none" w="sm" len="sm"/>
            <a:tailEnd type="none" w="sm" len="sm"/>
          </a:ln>
        </p:spPr>
      </p:cxnSp>
      <p:cxnSp>
        <p:nvCxnSpPr>
          <p:cNvPr id="248" name="Google Shape;248;p66"/>
          <p:cNvCxnSpPr/>
          <p:nvPr/>
        </p:nvCxnSpPr>
        <p:spPr>
          <a:xfrm rot="-5400000">
            <a:off x="8223650" y="6136781"/>
            <a:ext cx="1040700" cy="292200"/>
          </a:xfrm>
          <a:prstGeom prst="bentConnector3">
            <a:avLst>
              <a:gd name="adj1" fmla="val 99877"/>
            </a:avLst>
          </a:prstGeom>
          <a:noFill/>
          <a:ln w="76200" cap="flat" cmpd="sng">
            <a:solidFill>
              <a:srgbClr val="81E266"/>
            </a:solidFill>
            <a:prstDash val="solid"/>
            <a:miter lim="800000"/>
            <a:headEnd type="none" w="sm" len="sm"/>
            <a:tailEnd type="triangle" w="med" len="med"/>
          </a:ln>
        </p:spPr>
      </p:cxnSp>
      <p:cxnSp>
        <p:nvCxnSpPr>
          <p:cNvPr id="249" name="Google Shape;249;p66"/>
          <p:cNvCxnSpPr>
            <a:stCxn id="243" idx="0"/>
          </p:cNvCxnSpPr>
          <p:nvPr/>
        </p:nvCxnSpPr>
        <p:spPr>
          <a:xfrm rot="10800000">
            <a:off x="4716689" y="4370644"/>
            <a:ext cx="0" cy="270300"/>
          </a:xfrm>
          <a:prstGeom prst="straightConnector1">
            <a:avLst/>
          </a:prstGeom>
          <a:noFill/>
          <a:ln w="76200" cap="flat" cmpd="sng">
            <a:solidFill>
              <a:schemeClr val="accent2"/>
            </a:solidFill>
            <a:prstDash val="solid"/>
            <a:miter lim="800000"/>
            <a:headEnd type="none" w="sm" len="sm"/>
            <a:tailEnd type="none" w="sm" len="sm"/>
          </a:ln>
        </p:spPr>
      </p:cxnSp>
      <p:cxnSp>
        <p:nvCxnSpPr>
          <p:cNvPr id="250" name="Google Shape;250;p66"/>
          <p:cNvCxnSpPr/>
          <p:nvPr/>
        </p:nvCxnSpPr>
        <p:spPr>
          <a:xfrm>
            <a:off x="4679950" y="4370640"/>
            <a:ext cx="3956050" cy="0"/>
          </a:xfrm>
          <a:prstGeom prst="straightConnector1">
            <a:avLst/>
          </a:prstGeom>
          <a:noFill/>
          <a:ln w="76200" cap="flat" cmpd="sng">
            <a:solidFill>
              <a:schemeClr val="accent2"/>
            </a:solidFill>
            <a:prstDash val="solid"/>
            <a:miter lim="800000"/>
            <a:headEnd type="none" w="sm" len="sm"/>
            <a:tailEnd type="none" w="sm" len="sm"/>
          </a:ln>
        </p:spPr>
      </p:cxnSp>
      <p:cxnSp>
        <p:nvCxnSpPr>
          <p:cNvPr id="251" name="Google Shape;251;p66"/>
          <p:cNvCxnSpPr/>
          <p:nvPr/>
        </p:nvCxnSpPr>
        <p:spPr>
          <a:xfrm rot="10800000">
            <a:off x="8597900" y="4020458"/>
            <a:ext cx="0" cy="368186"/>
          </a:xfrm>
          <a:prstGeom prst="straightConnector1">
            <a:avLst/>
          </a:prstGeom>
          <a:noFill/>
          <a:ln w="76200" cap="flat" cmpd="sng">
            <a:solidFill>
              <a:schemeClr val="accent2"/>
            </a:solidFill>
            <a:prstDash val="solid"/>
            <a:miter lim="800000"/>
            <a:headEnd type="none" w="sm" len="sm"/>
            <a:tailEnd type="none" w="sm" len="sm"/>
          </a:ln>
        </p:spPr>
      </p:cxnSp>
      <p:cxnSp>
        <p:nvCxnSpPr>
          <p:cNvPr id="252" name="Google Shape;252;p66"/>
          <p:cNvCxnSpPr/>
          <p:nvPr/>
        </p:nvCxnSpPr>
        <p:spPr>
          <a:xfrm>
            <a:off x="8560594" y="4020458"/>
            <a:ext cx="329406" cy="0"/>
          </a:xfrm>
          <a:prstGeom prst="straightConnector1">
            <a:avLst/>
          </a:prstGeom>
          <a:noFill/>
          <a:ln w="76200" cap="flat" cmpd="sng">
            <a:solidFill>
              <a:schemeClr val="accent2"/>
            </a:solidFill>
            <a:prstDash val="solid"/>
            <a:miter lim="800000"/>
            <a:headEnd type="none" w="sm" len="sm"/>
            <a:tailEnd type="triangle" w="med" len="med"/>
          </a:ln>
        </p:spPr>
      </p:cxnSp>
      <p:cxnSp>
        <p:nvCxnSpPr>
          <p:cNvPr id="253" name="Google Shape;253;p66"/>
          <p:cNvCxnSpPr>
            <a:stCxn id="242" idx="4"/>
          </p:cNvCxnSpPr>
          <p:nvPr/>
        </p:nvCxnSpPr>
        <p:spPr>
          <a:xfrm rot="-5400000">
            <a:off x="5987039" y="2277744"/>
            <a:ext cx="261000" cy="5544900"/>
          </a:xfrm>
          <a:prstGeom prst="bentConnector4">
            <a:avLst>
              <a:gd name="adj1" fmla="val -87586"/>
              <a:gd name="adj2" fmla="val 94781"/>
            </a:avLst>
          </a:prstGeom>
          <a:noFill/>
          <a:ln w="76200" cap="flat" cmpd="sng">
            <a:solidFill>
              <a:srgbClr val="83E2E2"/>
            </a:solidFill>
            <a:prstDash val="solid"/>
            <a:miter lim="800000"/>
            <a:headEnd type="none" w="sm" len="sm"/>
            <a:tailEnd type="triangle" w="med" len="med"/>
          </a:ln>
        </p:spPr>
      </p:cxnSp>
      <p:sp>
        <p:nvSpPr>
          <p:cNvPr id="254" name="Google Shape;254;p66"/>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5" name="Google Shape;255;p66"/>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Quiz - answer slide ">
  <p:cSld name="3_Quiz - answer slide ">
    <p:spTree>
      <p:nvGrpSpPr>
        <p:cNvPr id="1" name="Shape 256"/>
        <p:cNvGrpSpPr/>
        <p:nvPr/>
      </p:nvGrpSpPr>
      <p:grpSpPr>
        <a:xfrm>
          <a:off x="0" y="0"/>
          <a:ext cx="0" cy="0"/>
          <a:chOff x="0" y="0"/>
          <a:chExt cx="0" cy="0"/>
        </a:xfrm>
      </p:grpSpPr>
      <p:sp>
        <p:nvSpPr>
          <p:cNvPr id="257" name="Google Shape;257;p6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58" name="Google Shape;258;p6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67"/>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60" name="Google Shape;260;p67"/>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61" name="Google Shape;261;p67"/>
          <p:cNvSpPr txBox="1">
            <a:spLocks noGrp="1"/>
          </p:cNvSpPr>
          <p:nvPr>
            <p:ph type="body" idx="1"/>
          </p:nvPr>
        </p:nvSpPr>
        <p:spPr>
          <a:xfrm>
            <a:off x="1257300" y="2884639"/>
            <a:ext cx="15773400" cy="68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2" name="Google Shape;262;p67"/>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3" name="Google Shape;263;p67"/>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rk blue background">
  <p:cSld name="Dark blue background">
    <p:bg>
      <p:bgPr>
        <a:solidFill>
          <a:srgbClr val="00365F"/>
        </a:solidFill>
        <a:effectLst/>
      </p:bgPr>
    </p:bg>
    <p:spTree>
      <p:nvGrpSpPr>
        <p:cNvPr id="1" name="Shape 26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5"/>
        <p:cNvGrpSpPr/>
        <p:nvPr/>
      </p:nvGrpSpPr>
      <p:grpSpPr>
        <a:xfrm>
          <a:off x="0" y="0"/>
          <a:ext cx="0" cy="0"/>
          <a:chOff x="0" y="0"/>
          <a:chExt cx="0" cy="0"/>
        </a:xfrm>
      </p:grpSpPr>
      <p:sp>
        <p:nvSpPr>
          <p:cNvPr id="266" name="Google Shape;266;p6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6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Lecture title">
  <p:cSld name="1_Lecture title">
    <p:bg>
      <p:bgPr>
        <a:solidFill>
          <a:srgbClr val="FBFBFB"/>
        </a:solidFill>
        <a:effectLst/>
      </p:bgPr>
    </p:bg>
    <p:spTree>
      <p:nvGrpSpPr>
        <p:cNvPr id="1" name="Shape 36"/>
        <p:cNvGrpSpPr/>
        <p:nvPr/>
      </p:nvGrpSpPr>
      <p:grpSpPr>
        <a:xfrm>
          <a:off x="0" y="0"/>
          <a:ext cx="0" cy="0"/>
          <a:chOff x="0" y="0"/>
          <a:chExt cx="0" cy="0"/>
        </a:xfrm>
      </p:grpSpPr>
      <p:pic>
        <p:nvPicPr>
          <p:cNvPr id="37" name="Google Shape;37;p43" descr="A picture containing polygon&#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38" name="Google Shape;38;p43" descr="Doctor"/>
          <p:cNvPicPr preferRelativeResize="0"/>
          <p:nvPr/>
        </p:nvPicPr>
        <p:blipFill rotWithShape="1">
          <a:blip r:embed="rId3">
            <a:alphaModFix/>
          </a:blip>
          <a:srcRect/>
          <a:stretch/>
        </p:blipFill>
        <p:spPr>
          <a:xfrm>
            <a:off x="1163716" y="5770606"/>
            <a:ext cx="2499600" cy="2499600"/>
          </a:xfrm>
          <a:prstGeom prst="ellipse">
            <a:avLst/>
          </a:prstGeom>
          <a:noFill/>
          <a:ln w="28575" cap="flat" cmpd="sng">
            <a:solidFill>
              <a:srgbClr val="BF1238"/>
            </a:solidFill>
            <a:prstDash val="solid"/>
            <a:round/>
            <a:headEnd type="none" w="sm" len="sm"/>
            <a:tailEnd type="none" w="sm" len="sm"/>
          </a:ln>
          <a:effectLst>
            <a:outerShdw blurRad="57150" dist="19050" dir="21540000" algn="bl" rotWithShape="0">
              <a:srgbClr val="000000">
                <a:alpha val="49803"/>
              </a:srgbClr>
            </a:outerShdw>
          </a:effectLst>
        </p:spPr>
      </p:pic>
      <p:sp>
        <p:nvSpPr>
          <p:cNvPr id="39" name="Google Shape;39;p4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1">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0" name="Google Shape;40;p43"/>
          <p:cNvSpPr txBox="1">
            <a:spLocks noGrp="1"/>
          </p:cNvSpPr>
          <p:nvPr>
            <p:ph type="body" idx="2"/>
          </p:nvPr>
        </p:nvSpPr>
        <p:spPr>
          <a:xfrm>
            <a:off x="3872367" y="6839022"/>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0">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1" name="Google Shape;41;p4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0">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2" name="Google Shape;42;p4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rial"/>
              <a:buNone/>
              <a:defRPr sz="6000">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5400"/>
              <a:buNone/>
              <a:defRPr sz="5400" b="1">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4" name="Google Shape;44;p43"/>
          <p:cNvSpPr txBox="1">
            <a:spLocks noGrp="1"/>
          </p:cNvSpPr>
          <p:nvPr>
            <p:ph type="body" idx="5"/>
          </p:nvPr>
        </p:nvSpPr>
        <p:spPr>
          <a:xfrm>
            <a:off x="1163638" y="3554717"/>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5400"/>
              <a:buNone/>
              <a:defRPr sz="5400" b="0">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5" name="Google Shape;45;p43"/>
          <p:cNvSpPr txBox="1">
            <a:spLocks noGrp="1"/>
          </p:cNvSpPr>
          <p:nvPr>
            <p:ph type="body" idx="6"/>
          </p:nvPr>
        </p:nvSpPr>
        <p:spPr>
          <a:xfrm>
            <a:off x="1163638" y="4380806"/>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200"/>
              <a:buNone/>
              <a:defRPr sz="3200" b="0">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8"/>
        <p:cNvGrpSpPr/>
        <p:nvPr/>
      </p:nvGrpSpPr>
      <p:grpSpPr>
        <a:xfrm>
          <a:off x="0" y="0"/>
          <a:ext cx="0" cy="0"/>
          <a:chOff x="0" y="0"/>
          <a:chExt cx="0" cy="0"/>
        </a:xfrm>
      </p:grpSpPr>
      <p:sp>
        <p:nvSpPr>
          <p:cNvPr id="269" name="Google Shape;269;p70"/>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9000"/>
              <a:buFont typeface="Arial"/>
              <a:buNone/>
              <a:defRPr sz="9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70"/>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919191"/>
                </a:solidFill>
                <a:latin typeface="Arial"/>
                <a:ea typeface="Arial"/>
                <a:cs typeface="Arial"/>
                <a:sym typeface="Arial"/>
              </a:defRPr>
            </a:lvl1pPr>
            <a:lvl2pPr marL="914400" lvl="1" indent="-228600" algn="l">
              <a:lnSpc>
                <a:spcPct val="90000"/>
              </a:lnSpc>
              <a:spcBef>
                <a:spcPts val="750"/>
              </a:spcBef>
              <a:spcAft>
                <a:spcPts val="0"/>
              </a:spcAft>
              <a:buSzPts val="3000"/>
              <a:buNone/>
              <a:defRPr sz="3000">
                <a:solidFill>
                  <a:srgbClr val="919191"/>
                </a:solidFill>
              </a:defRPr>
            </a:lvl2pPr>
            <a:lvl3pPr marL="1371600" lvl="2" indent="-228600" algn="l">
              <a:lnSpc>
                <a:spcPct val="90000"/>
              </a:lnSpc>
              <a:spcBef>
                <a:spcPts val="750"/>
              </a:spcBef>
              <a:spcAft>
                <a:spcPts val="0"/>
              </a:spcAft>
              <a:buSzPts val="2700"/>
              <a:buNone/>
              <a:defRPr sz="2700">
                <a:solidFill>
                  <a:srgbClr val="919191"/>
                </a:solidFill>
              </a:defRPr>
            </a:lvl3pPr>
            <a:lvl4pPr marL="1828800" lvl="3" indent="-228600" algn="l">
              <a:lnSpc>
                <a:spcPct val="90000"/>
              </a:lnSpc>
              <a:spcBef>
                <a:spcPts val="750"/>
              </a:spcBef>
              <a:spcAft>
                <a:spcPts val="0"/>
              </a:spcAft>
              <a:buSzPts val="2400"/>
              <a:buNone/>
              <a:defRPr sz="2400">
                <a:solidFill>
                  <a:srgbClr val="919191"/>
                </a:solidFill>
              </a:defRPr>
            </a:lvl4pPr>
            <a:lvl5pPr marL="2286000" lvl="4" indent="-228600" algn="l">
              <a:lnSpc>
                <a:spcPct val="90000"/>
              </a:lnSpc>
              <a:spcBef>
                <a:spcPts val="750"/>
              </a:spcBef>
              <a:spcAft>
                <a:spcPts val="0"/>
              </a:spcAft>
              <a:buSzPts val="2400"/>
              <a:buNone/>
              <a:defRPr sz="2400">
                <a:solidFill>
                  <a:srgbClr val="919191"/>
                </a:solidFill>
              </a:defRPr>
            </a:lvl5pPr>
            <a:lvl6pPr marL="2743200" lvl="5" indent="-228600" algn="l">
              <a:lnSpc>
                <a:spcPct val="90000"/>
              </a:lnSpc>
              <a:spcBef>
                <a:spcPts val="750"/>
              </a:spcBef>
              <a:spcAft>
                <a:spcPts val="0"/>
              </a:spcAft>
              <a:buClr>
                <a:srgbClr val="919191"/>
              </a:buClr>
              <a:buSzPts val="2400"/>
              <a:buNone/>
              <a:defRPr sz="2400">
                <a:solidFill>
                  <a:srgbClr val="919191"/>
                </a:solidFill>
              </a:defRPr>
            </a:lvl6pPr>
            <a:lvl7pPr marL="3200400" lvl="6" indent="-228600" algn="l">
              <a:lnSpc>
                <a:spcPct val="90000"/>
              </a:lnSpc>
              <a:spcBef>
                <a:spcPts val="750"/>
              </a:spcBef>
              <a:spcAft>
                <a:spcPts val="0"/>
              </a:spcAft>
              <a:buClr>
                <a:srgbClr val="919191"/>
              </a:buClr>
              <a:buSzPts val="2400"/>
              <a:buNone/>
              <a:defRPr sz="2400">
                <a:solidFill>
                  <a:srgbClr val="919191"/>
                </a:solidFill>
              </a:defRPr>
            </a:lvl7pPr>
            <a:lvl8pPr marL="3657600" lvl="7" indent="-228600" algn="l">
              <a:lnSpc>
                <a:spcPct val="90000"/>
              </a:lnSpc>
              <a:spcBef>
                <a:spcPts val="750"/>
              </a:spcBef>
              <a:spcAft>
                <a:spcPts val="0"/>
              </a:spcAft>
              <a:buClr>
                <a:srgbClr val="919191"/>
              </a:buClr>
              <a:buSzPts val="2400"/>
              <a:buNone/>
              <a:defRPr sz="2400">
                <a:solidFill>
                  <a:srgbClr val="919191"/>
                </a:solidFill>
              </a:defRPr>
            </a:lvl8pPr>
            <a:lvl9pPr marL="4114800" lvl="8" indent="-228600" algn="l">
              <a:lnSpc>
                <a:spcPct val="90000"/>
              </a:lnSpc>
              <a:spcBef>
                <a:spcPts val="750"/>
              </a:spcBef>
              <a:spcAft>
                <a:spcPts val="0"/>
              </a:spcAft>
              <a:buClr>
                <a:srgbClr val="919191"/>
              </a:buClr>
              <a:buSzPts val="2400"/>
              <a:buNone/>
              <a:defRPr sz="2400">
                <a:solidFill>
                  <a:srgbClr val="919191"/>
                </a:solidFill>
              </a:defRPr>
            </a:lvl9pPr>
          </a:lstStyle>
          <a:p>
            <a:endParaRPr/>
          </a:p>
        </p:txBody>
      </p:sp>
      <p:sp>
        <p:nvSpPr>
          <p:cNvPr id="271" name="Google Shape;271;p7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7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3" name="Google Shape;273;p7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4"/>
        <p:cNvGrpSpPr/>
        <p:nvPr/>
      </p:nvGrpSpPr>
      <p:grpSpPr>
        <a:xfrm>
          <a:off x="0" y="0"/>
          <a:ext cx="0" cy="0"/>
          <a:chOff x="0" y="0"/>
          <a:chExt cx="0" cy="0"/>
        </a:xfrm>
      </p:grpSpPr>
      <p:sp>
        <p:nvSpPr>
          <p:cNvPr id="275" name="Google Shape;275;p7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71"/>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71"/>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8" name="Google Shape;278;p7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9" name="Google Shape;279;p7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0" name="Google Shape;280;p7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1"/>
        <p:cNvGrpSpPr/>
        <p:nvPr/>
      </p:nvGrpSpPr>
      <p:grpSpPr>
        <a:xfrm>
          <a:off x="0" y="0"/>
          <a:ext cx="0" cy="0"/>
          <a:chOff x="0" y="0"/>
          <a:chExt cx="0" cy="0"/>
        </a:xfrm>
      </p:grpSpPr>
      <p:sp>
        <p:nvSpPr>
          <p:cNvPr id="282" name="Google Shape;282;p7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72"/>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SzPts val="3600"/>
              <a:buNone/>
              <a:defRPr sz="3600" b="1">
                <a:latin typeface="Arial"/>
                <a:ea typeface="Arial"/>
                <a:cs typeface="Arial"/>
                <a:sym typeface="Arial"/>
              </a:defRPr>
            </a:lvl1pPr>
            <a:lvl2pPr marL="914400" lvl="1" indent="-228600" algn="l">
              <a:lnSpc>
                <a:spcPct val="90000"/>
              </a:lnSpc>
              <a:spcBef>
                <a:spcPts val="750"/>
              </a:spcBef>
              <a:spcAft>
                <a:spcPts val="0"/>
              </a:spcAft>
              <a:buSzPts val="3000"/>
              <a:buNone/>
              <a:defRPr sz="3000" b="1"/>
            </a:lvl2pPr>
            <a:lvl3pPr marL="1371600" lvl="2" indent="-228600" algn="l">
              <a:lnSpc>
                <a:spcPct val="90000"/>
              </a:lnSpc>
              <a:spcBef>
                <a:spcPts val="750"/>
              </a:spcBef>
              <a:spcAft>
                <a:spcPts val="0"/>
              </a:spcAft>
              <a:buSzPts val="2700"/>
              <a:buNone/>
              <a:defRPr sz="2700" b="1"/>
            </a:lvl3pPr>
            <a:lvl4pPr marL="1828800" lvl="3" indent="-228600" algn="l">
              <a:lnSpc>
                <a:spcPct val="90000"/>
              </a:lnSpc>
              <a:spcBef>
                <a:spcPts val="750"/>
              </a:spcBef>
              <a:spcAft>
                <a:spcPts val="0"/>
              </a:spcAft>
              <a:buSzPts val="2400"/>
              <a:buNone/>
              <a:defRPr sz="2400" b="1"/>
            </a:lvl4pPr>
            <a:lvl5pPr marL="2286000" lvl="4" indent="-228600" algn="l">
              <a:lnSpc>
                <a:spcPct val="90000"/>
              </a:lnSpc>
              <a:spcBef>
                <a:spcPts val="750"/>
              </a:spcBef>
              <a:spcAft>
                <a:spcPts val="0"/>
              </a:spcAft>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84" name="Google Shape;284;p72"/>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72"/>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SzPts val="3600"/>
              <a:buNone/>
              <a:defRPr sz="3600" b="1">
                <a:latin typeface="Arial"/>
                <a:ea typeface="Arial"/>
                <a:cs typeface="Arial"/>
                <a:sym typeface="Arial"/>
              </a:defRPr>
            </a:lvl1pPr>
            <a:lvl2pPr marL="914400" lvl="1" indent="-228600" algn="l">
              <a:lnSpc>
                <a:spcPct val="90000"/>
              </a:lnSpc>
              <a:spcBef>
                <a:spcPts val="750"/>
              </a:spcBef>
              <a:spcAft>
                <a:spcPts val="0"/>
              </a:spcAft>
              <a:buSzPts val="3000"/>
              <a:buNone/>
              <a:defRPr sz="3000" b="1"/>
            </a:lvl2pPr>
            <a:lvl3pPr marL="1371600" lvl="2" indent="-228600" algn="l">
              <a:lnSpc>
                <a:spcPct val="90000"/>
              </a:lnSpc>
              <a:spcBef>
                <a:spcPts val="750"/>
              </a:spcBef>
              <a:spcAft>
                <a:spcPts val="0"/>
              </a:spcAft>
              <a:buSzPts val="2700"/>
              <a:buNone/>
              <a:defRPr sz="2700" b="1"/>
            </a:lvl3pPr>
            <a:lvl4pPr marL="1828800" lvl="3" indent="-228600" algn="l">
              <a:lnSpc>
                <a:spcPct val="90000"/>
              </a:lnSpc>
              <a:spcBef>
                <a:spcPts val="750"/>
              </a:spcBef>
              <a:spcAft>
                <a:spcPts val="0"/>
              </a:spcAft>
              <a:buSzPts val="2400"/>
              <a:buNone/>
              <a:defRPr sz="2400" b="1"/>
            </a:lvl4pPr>
            <a:lvl5pPr marL="2286000" lvl="4" indent="-228600" algn="l">
              <a:lnSpc>
                <a:spcPct val="90000"/>
              </a:lnSpc>
              <a:spcBef>
                <a:spcPts val="750"/>
              </a:spcBef>
              <a:spcAft>
                <a:spcPts val="0"/>
              </a:spcAft>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86" name="Google Shape;286;p72"/>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7" name="Google Shape;287;p7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7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7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0"/>
        <p:cNvGrpSpPr/>
        <p:nvPr/>
      </p:nvGrpSpPr>
      <p:grpSpPr>
        <a:xfrm>
          <a:off x="0" y="0"/>
          <a:ext cx="0" cy="0"/>
          <a:chOff x="0" y="0"/>
          <a:chExt cx="0" cy="0"/>
        </a:xfrm>
      </p:grpSpPr>
      <p:sp>
        <p:nvSpPr>
          <p:cNvPr id="291" name="Google Shape;291;p7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7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3" name="Google Shape;293;p7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4" name="Google Shape;294;p7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pic>
        <p:nvPicPr>
          <p:cNvPr id="295" name="Google Shape;295;p73"/>
          <p:cNvPicPr preferRelativeResize="0"/>
          <p:nvPr/>
        </p:nvPicPr>
        <p:blipFill rotWithShape="1">
          <a:blip r:embed="rId2">
            <a:alphaModFix/>
          </a:blip>
          <a:srcRect/>
          <a:stretch/>
        </p:blipFill>
        <p:spPr>
          <a:xfrm>
            <a:off x="13307950" y="258587"/>
            <a:ext cx="4778948" cy="865150"/>
          </a:xfrm>
          <a:prstGeom prst="rect">
            <a:avLst/>
          </a:prstGeom>
          <a:noFill/>
          <a:ln>
            <a:noFill/>
          </a:ln>
        </p:spPr>
      </p:pic>
      <p:sp>
        <p:nvSpPr>
          <p:cNvPr id="296" name="Google Shape;296;p73"/>
          <p:cNvSpPr/>
          <p:nvPr/>
        </p:nvSpPr>
        <p:spPr>
          <a:xfrm>
            <a:off x="0" y="2218039"/>
            <a:ext cx="12400766" cy="21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7" name="Google Shape;297;p73"/>
          <p:cNvSpPr/>
          <p:nvPr/>
        </p:nvSpPr>
        <p:spPr>
          <a:xfrm>
            <a:off x="12463397" y="2218039"/>
            <a:ext cx="1127342"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8" name="Google Shape;298;p73"/>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9" name="Google Shape;299;p73"/>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0"/>
        <p:cNvGrpSpPr/>
        <p:nvPr/>
      </p:nvGrpSpPr>
      <p:grpSpPr>
        <a:xfrm>
          <a:off x="0" y="0"/>
          <a:ext cx="0" cy="0"/>
          <a:chOff x="0" y="0"/>
          <a:chExt cx="0" cy="0"/>
        </a:xfrm>
      </p:grpSpPr>
      <p:sp>
        <p:nvSpPr>
          <p:cNvPr id="301" name="Google Shape;301;p74"/>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4800"/>
              <a:buFont typeface="Arial"/>
              <a:buNone/>
              <a:defRPr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74"/>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SzPts val="4800"/>
              <a:buChar char="▪"/>
              <a:defRPr sz="4800">
                <a:latin typeface="Arial"/>
                <a:ea typeface="Arial"/>
                <a:cs typeface="Arial"/>
                <a:sym typeface="Arial"/>
              </a:defRPr>
            </a:lvl1pPr>
            <a:lvl2pPr marL="914400" lvl="1" indent="-495300" algn="l">
              <a:lnSpc>
                <a:spcPct val="90000"/>
              </a:lnSpc>
              <a:spcBef>
                <a:spcPts val="750"/>
              </a:spcBef>
              <a:spcAft>
                <a:spcPts val="0"/>
              </a:spcAft>
              <a:buSzPts val="4200"/>
              <a:buChar char="▪"/>
              <a:defRPr sz="4200">
                <a:latin typeface="Arial"/>
                <a:ea typeface="Arial"/>
                <a:cs typeface="Arial"/>
                <a:sym typeface="Arial"/>
              </a:defRPr>
            </a:lvl2pPr>
            <a:lvl3pPr marL="1371600" lvl="2" indent="-457200" algn="l">
              <a:lnSpc>
                <a:spcPct val="90000"/>
              </a:lnSpc>
              <a:spcBef>
                <a:spcPts val="750"/>
              </a:spcBef>
              <a:spcAft>
                <a:spcPts val="0"/>
              </a:spcAft>
              <a:buSzPts val="3600"/>
              <a:buChar char="▪"/>
              <a:defRPr sz="3600">
                <a:latin typeface="Arial"/>
                <a:ea typeface="Arial"/>
                <a:cs typeface="Arial"/>
                <a:sym typeface="Arial"/>
              </a:defRPr>
            </a:lvl3pPr>
            <a:lvl4pPr marL="1828800" lvl="3" indent="-419100" algn="l">
              <a:lnSpc>
                <a:spcPct val="90000"/>
              </a:lnSpc>
              <a:spcBef>
                <a:spcPts val="750"/>
              </a:spcBef>
              <a:spcAft>
                <a:spcPts val="0"/>
              </a:spcAft>
              <a:buSzPts val="3000"/>
              <a:buChar char="▪"/>
              <a:defRPr sz="3000">
                <a:latin typeface="Arial"/>
                <a:ea typeface="Arial"/>
                <a:cs typeface="Arial"/>
                <a:sym typeface="Arial"/>
              </a:defRPr>
            </a:lvl4pPr>
            <a:lvl5pPr marL="2286000" lvl="4" indent="-419100" algn="l">
              <a:lnSpc>
                <a:spcPct val="90000"/>
              </a:lnSpc>
              <a:spcBef>
                <a:spcPts val="750"/>
              </a:spcBef>
              <a:spcAft>
                <a:spcPts val="0"/>
              </a:spcAft>
              <a:buSzPts val="3000"/>
              <a:buChar char="▪"/>
              <a:defRPr sz="3000">
                <a:latin typeface="Arial"/>
                <a:ea typeface="Arial"/>
                <a:cs typeface="Arial"/>
                <a:sym typeface="Arial"/>
              </a:defRPr>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303" name="Google Shape;303;p74"/>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2100"/>
              <a:buNone/>
              <a:defRPr sz="2100"/>
            </a:lvl2pPr>
            <a:lvl3pPr marL="1371600" lvl="2" indent="-228600" algn="l">
              <a:lnSpc>
                <a:spcPct val="90000"/>
              </a:lnSpc>
              <a:spcBef>
                <a:spcPts val="750"/>
              </a:spcBef>
              <a:spcAft>
                <a:spcPts val="0"/>
              </a:spcAft>
              <a:buSzPts val="1800"/>
              <a:buNone/>
              <a:defRPr sz="1800"/>
            </a:lvl3pPr>
            <a:lvl4pPr marL="1828800" lvl="3" indent="-228600" algn="l">
              <a:lnSpc>
                <a:spcPct val="90000"/>
              </a:lnSpc>
              <a:spcBef>
                <a:spcPts val="750"/>
              </a:spcBef>
              <a:spcAft>
                <a:spcPts val="0"/>
              </a:spcAft>
              <a:buSzPts val="1500"/>
              <a:buNone/>
              <a:defRPr sz="1500"/>
            </a:lvl4pPr>
            <a:lvl5pPr marL="2286000" lvl="4" indent="-228600" algn="l">
              <a:lnSpc>
                <a:spcPct val="90000"/>
              </a:lnSpc>
              <a:spcBef>
                <a:spcPts val="750"/>
              </a:spcBef>
              <a:spcAft>
                <a:spcPts val="0"/>
              </a:spcAft>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304" name="Google Shape;304;p7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5" name="Google Shape;305;p7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6" name="Google Shape;306;p7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7"/>
        <p:cNvGrpSpPr/>
        <p:nvPr/>
      </p:nvGrpSpPr>
      <p:grpSpPr>
        <a:xfrm>
          <a:off x="0" y="0"/>
          <a:ext cx="0" cy="0"/>
          <a:chOff x="0" y="0"/>
          <a:chExt cx="0" cy="0"/>
        </a:xfrm>
      </p:grpSpPr>
      <p:sp>
        <p:nvSpPr>
          <p:cNvPr id="308" name="Google Shape;308;p7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4800"/>
              <a:buFont typeface="Arial"/>
              <a:buNone/>
              <a:defRPr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75"/>
          <p:cNvSpPr>
            <a:spLocks noGrp="1"/>
          </p:cNvSpPr>
          <p:nvPr>
            <p:ph type="pic" idx="2"/>
          </p:nvPr>
        </p:nvSpPr>
        <p:spPr>
          <a:xfrm>
            <a:off x="7774782" y="1481138"/>
            <a:ext cx="9258300" cy="7310438"/>
          </a:xfrm>
          <a:prstGeom prst="rect">
            <a:avLst/>
          </a:prstGeom>
          <a:noFill/>
          <a:ln>
            <a:noFill/>
          </a:ln>
        </p:spPr>
      </p:sp>
      <p:sp>
        <p:nvSpPr>
          <p:cNvPr id="310" name="Google Shape;310;p75"/>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2100"/>
              <a:buNone/>
              <a:defRPr sz="2100"/>
            </a:lvl2pPr>
            <a:lvl3pPr marL="1371600" lvl="2" indent="-228600" algn="l">
              <a:lnSpc>
                <a:spcPct val="90000"/>
              </a:lnSpc>
              <a:spcBef>
                <a:spcPts val="750"/>
              </a:spcBef>
              <a:spcAft>
                <a:spcPts val="0"/>
              </a:spcAft>
              <a:buSzPts val="1800"/>
              <a:buNone/>
              <a:defRPr sz="1800"/>
            </a:lvl3pPr>
            <a:lvl4pPr marL="1828800" lvl="3" indent="-228600" algn="l">
              <a:lnSpc>
                <a:spcPct val="90000"/>
              </a:lnSpc>
              <a:spcBef>
                <a:spcPts val="750"/>
              </a:spcBef>
              <a:spcAft>
                <a:spcPts val="0"/>
              </a:spcAft>
              <a:buSzPts val="1500"/>
              <a:buNone/>
              <a:defRPr sz="1500"/>
            </a:lvl4pPr>
            <a:lvl5pPr marL="2286000" lvl="4" indent="-228600" algn="l">
              <a:lnSpc>
                <a:spcPct val="90000"/>
              </a:lnSpc>
              <a:spcBef>
                <a:spcPts val="750"/>
              </a:spcBef>
              <a:spcAft>
                <a:spcPts val="0"/>
              </a:spcAft>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311" name="Google Shape;311;p7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2" name="Google Shape;312;p7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7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4"/>
        <p:cNvGrpSpPr/>
        <p:nvPr/>
      </p:nvGrpSpPr>
      <p:grpSpPr>
        <a:xfrm>
          <a:off x="0" y="0"/>
          <a:ext cx="0" cy="0"/>
          <a:chOff x="0" y="0"/>
          <a:chExt cx="0" cy="0"/>
        </a:xfrm>
      </p:grpSpPr>
      <p:sp>
        <p:nvSpPr>
          <p:cNvPr id="315" name="Google Shape;315;p7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76"/>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7" name="Google Shape;317;p7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Google Shape;318;p7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9" name="Google Shape;319;p7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0"/>
        <p:cNvGrpSpPr/>
        <p:nvPr/>
      </p:nvGrpSpPr>
      <p:grpSpPr>
        <a:xfrm>
          <a:off x="0" y="0"/>
          <a:ext cx="0" cy="0"/>
          <a:chOff x="0" y="0"/>
          <a:chExt cx="0" cy="0"/>
        </a:xfrm>
      </p:grpSpPr>
      <p:sp>
        <p:nvSpPr>
          <p:cNvPr id="321" name="Google Shape;321;p77"/>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77"/>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3" name="Google Shape;323;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5" name="Google Shape;325;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Quiz - answer slid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62C504-4E0F-4DC4-827F-95D95978A09E}"/>
              </a:ext>
            </a:extLst>
          </p:cNvPr>
          <p:cNvSpPr>
            <a:spLocks noGrp="1"/>
          </p:cNvSpPr>
          <p:nvPr>
            <p:ph type="sldNum" sz="quarter" idx="10"/>
          </p:nvPr>
        </p:nvSpPr>
        <p:spPr/>
        <p:txBody>
          <a:bodyPr/>
          <a:lstStyle/>
          <a:p>
            <a:fld id="{0F022E9B-D363-4FA2-B953-33912FEF5FF8}" type="slidenum">
              <a:rPr lang="en-ZA" smtClean="0"/>
              <a:pPr/>
              <a:t>‹#›</a:t>
            </a:fld>
            <a:endParaRPr lang="en-ZA"/>
          </a:p>
        </p:txBody>
      </p:sp>
      <p:sp>
        <p:nvSpPr>
          <p:cNvPr id="25" name="Title 1">
            <a:extLst>
              <a:ext uri="{FF2B5EF4-FFF2-40B4-BE49-F238E27FC236}">
                <a16:creationId xmlns:a16="http://schemas.microsoft.com/office/drawing/2014/main" id="{C35DA61E-24EE-4C49-A490-0BCB52A31DF5}"/>
              </a:ext>
            </a:extLst>
          </p:cNvPr>
          <p:cNvSpPr>
            <a:spLocks noGrp="1"/>
          </p:cNvSpPr>
          <p:nvPr>
            <p:ph type="title" hasCustomPrompt="1"/>
          </p:nvPr>
        </p:nvSpPr>
        <p:spPr>
          <a:xfrm>
            <a:off x="1257300" y="547689"/>
            <a:ext cx="15773400" cy="1639458"/>
          </a:xfrm>
        </p:spPr>
        <p:txBody>
          <a:bodyPr/>
          <a:lstStyle>
            <a:lvl1pPr>
              <a:defRPr lang="en-ZA" dirty="0"/>
            </a:lvl1pPr>
          </a:lstStyle>
          <a:p>
            <a:r>
              <a:rPr lang="en-US" dirty="0"/>
              <a:t>Poll: If Statements Solution</a:t>
            </a:r>
            <a:endParaRPr lang="en-ZA" dirty="0"/>
          </a:p>
        </p:txBody>
      </p:sp>
      <p:sp>
        <p:nvSpPr>
          <p:cNvPr id="26" name="Slide Number Placeholder 2">
            <a:extLst>
              <a:ext uri="{FF2B5EF4-FFF2-40B4-BE49-F238E27FC236}">
                <a16:creationId xmlns:a16="http://schemas.microsoft.com/office/drawing/2014/main" id="{21E99BF7-726D-4574-BF34-524966E8778C}"/>
              </a:ext>
            </a:extLst>
          </p:cNvPr>
          <p:cNvSpPr txBox="1">
            <a:spLocks/>
          </p:cNvSpPr>
          <p:nvPr userDrawn="1"/>
        </p:nvSpPr>
        <p:spPr>
          <a:xfrm>
            <a:off x="12915900" y="9534526"/>
            <a:ext cx="4114800" cy="54768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rgbClr val="00365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022E9B-D363-4FA2-B953-33912FEF5FF8}" type="slidenum">
              <a:rPr lang="en-ZA" smtClean="0"/>
              <a:pPr/>
              <a:t>‹#›</a:t>
            </a:fld>
            <a:endParaRPr lang="en-ZA"/>
          </a:p>
        </p:txBody>
      </p:sp>
      <p:sp>
        <p:nvSpPr>
          <p:cNvPr id="27" name="Slide Number Placeholder 2">
            <a:extLst>
              <a:ext uri="{FF2B5EF4-FFF2-40B4-BE49-F238E27FC236}">
                <a16:creationId xmlns:a16="http://schemas.microsoft.com/office/drawing/2014/main" id="{75AD8584-424E-4CD2-8137-3C9DA24A9873}"/>
              </a:ext>
            </a:extLst>
          </p:cNvPr>
          <p:cNvSpPr txBox="1">
            <a:spLocks/>
          </p:cNvSpPr>
          <p:nvPr userDrawn="1"/>
        </p:nvSpPr>
        <p:spPr>
          <a:xfrm>
            <a:off x="12915900" y="9534526"/>
            <a:ext cx="4114800" cy="54768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rgbClr val="00365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022E9B-D363-4FA2-B953-33912FEF5FF8}" type="slidenum">
              <a:rPr lang="en-ZA" smtClean="0"/>
              <a:pPr/>
              <a:t>‹#›</a:t>
            </a:fld>
            <a:endParaRPr lang="en-ZA"/>
          </a:p>
        </p:txBody>
      </p:sp>
      <p:sp>
        <p:nvSpPr>
          <p:cNvPr id="46" name="Text Placeholder 4">
            <a:extLst>
              <a:ext uri="{FF2B5EF4-FFF2-40B4-BE49-F238E27FC236}">
                <a16:creationId xmlns:a16="http://schemas.microsoft.com/office/drawing/2014/main" id="{F03B4075-D2DF-42AB-A74A-6F5A6EAA70A7}"/>
              </a:ext>
            </a:extLst>
          </p:cNvPr>
          <p:cNvSpPr>
            <a:spLocks noGrp="1"/>
          </p:cNvSpPr>
          <p:nvPr>
            <p:ph type="body" sz="quarter" idx="14" hasCustomPrompt="1"/>
          </p:nvPr>
        </p:nvSpPr>
        <p:spPr>
          <a:xfrm>
            <a:off x="1257300" y="2884639"/>
            <a:ext cx="15773400" cy="1229600"/>
          </a:xfrm>
        </p:spPr>
        <p:txBody>
          <a:bodyPr>
            <a:normAutofit/>
          </a:bodyPr>
          <a:lstStyle>
            <a:lvl1pPr marL="0" indent="0">
              <a:buNone/>
              <a:defRPr sz="3600">
                <a:solidFill>
                  <a:schemeClr val="tx2"/>
                </a:solidFill>
                <a:latin typeface="Arial" panose="020B0604020202020204" pitchFamily="34" charset="0"/>
                <a:cs typeface="Arial" panose="020B0604020202020204" pitchFamily="34" charset="0"/>
              </a:defRPr>
            </a:lvl1pPr>
          </a:lstStyle>
          <a:p>
            <a:pPr marL="45720" indent="0">
              <a:buNone/>
            </a:pPr>
            <a:r>
              <a:rPr lang="en-US" dirty="0"/>
              <a:t>What is the output of the following python code?</a:t>
            </a:r>
          </a:p>
        </p:txBody>
      </p:sp>
      <p:sp>
        <p:nvSpPr>
          <p:cNvPr id="17" name="Text Placeholder 19">
            <a:extLst>
              <a:ext uri="{FF2B5EF4-FFF2-40B4-BE49-F238E27FC236}">
                <a16:creationId xmlns:a16="http://schemas.microsoft.com/office/drawing/2014/main" id="{61AB2A98-63B3-41A0-8285-DACA4F67FE5F}"/>
              </a:ext>
            </a:extLst>
          </p:cNvPr>
          <p:cNvSpPr>
            <a:spLocks noGrp="1"/>
          </p:cNvSpPr>
          <p:nvPr>
            <p:ph type="body" sz="quarter" idx="11" hasCustomPrompt="1"/>
          </p:nvPr>
        </p:nvSpPr>
        <p:spPr>
          <a:xfrm>
            <a:off x="1257299" y="4719918"/>
            <a:ext cx="15773399" cy="4208929"/>
          </a:xfrm>
        </p:spPr>
        <p:txBody>
          <a:bodyPr>
            <a:normAutofit/>
          </a:bodyPr>
          <a:lstStyle>
            <a:lvl1pPr>
              <a:buFont typeface="游明朝" panose="02020400000000000000" pitchFamily="18" charset="-128"/>
              <a:buChar char="▪"/>
              <a:defRPr sz="3600">
                <a:latin typeface="Arial" panose="020B0604020202020204" pitchFamily="34" charset="0"/>
                <a:cs typeface="Arial" panose="020B0604020202020204" pitchFamily="34" charset="0"/>
              </a:defRPr>
            </a:lvl1pPr>
          </a:lstStyle>
          <a:p>
            <a:pPr marL="617220"/>
            <a:r>
              <a:rPr lang="en-ZA" dirty="0"/>
              <a:t>A - </a:t>
            </a:r>
            <a:r>
              <a:rPr lang="en-ZA" dirty="0">
                <a:latin typeface="Courier New" panose="02070309020205020404" pitchFamily="49" charset="0"/>
                <a:cs typeface="Courier New" panose="02070309020205020404" pitchFamily="49" charset="0"/>
              </a:rPr>
              <a:t>”_____________”</a:t>
            </a:r>
            <a:endParaRPr lang="en-ZA" dirty="0"/>
          </a:p>
          <a:p>
            <a:pPr marL="617220"/>
            <a:r>
              <a:rPr lang="en-ZA" sz="3600" dirty="0"/>
              <a:t>B - </a:t>
            </a:r>
            <a:r>
              <a:rPr lang="en-ZA" sz="3600" dirty="0">
                <a:latin typeface="Courier New" panose="02070309020205020404" pitchFamily="49" charset="0"/>
                <a:cs typeface="Courier New" panose="02070309020205020404" pitchFamily="49" charset="0"/>
              </a:rPr>
              <a:t>”</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a:p>
            <a:pPr marL="617220"/>
            <a:r>
              <a:rPr lang="en-ZA" sz="3600" dirty="0"/>
              <a:t>C - </a:t>
            </a:r>
            <a:r>
              <a:rPr lang="en-ZA" sz="3600" dirty="0">
                <a:latin typeface="Courier New" panose="02070309020205020404" pitchFamily="49" charset="0"/>
                <a:cs typeface="Courier New" panose="02070309020205020404" pitchFamily="49" charset="0"/>
              </a:rPr>
              <a:t>”</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a:p>
            <a:pPr marL="617220"/>
            <a:r>
              <a:rPr lang="en-ZA" dirty="0"/>
              <a:t>D - </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p:txBody>
      </p:sp>
      <p:sp>
        <p:nvSpPr>
          <p:cNvPr id="11" name="Rectangle 10">
            <a:extLst>
              <a:ext uri="{FF2B5EF4-FFF2-40B4-BE49-F238E27FC236}">
                <a16:creationId xmlns:a16="http://schemas.microsoft.com/office/drawing/2014/main" id="{07E9CC03-0DCA-46C1-929C-7184BC3DCA2C}"/>
              </a:ext>
            </a:extLst>
          </p:cNvPr>
          <p:cNvSpPr/>
          <p:nvPr userDrawn="1"/>
        </p:nvSpPr>
        <p:spPr>
          <a:xfrm>
            <a:off x="0" y="2218039"/>
            <a:ext cx="15201900" cy="216000"/>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E70B26E8-75D0-482B-B5F7-4FA5D11F57E3}"/>
              </a:ext>
            </a:extLst>
          </p:cNvPr>
          <p:cNvSpPr/>
          <p:nvPr userDrawn="1"/>
        </p:nvSpPr>
        <p:spPr>
          <a:xfrm>
            <a:off x="15280792" y="2218039"/>
            <a:ext cx="1749908" cy="216000"/>
          </a:xfrm>
          <a:prstGeom prst="rect">
            <a:avLst/>
          </a:prstGeom>
          <a:solidFill>
            <a:srgbClr val="0036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1821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Layout">
  <p:cSld name="Title and Content Layout">
    <p:spTree>
      <p:nvGrpSpPr>
        <p:cNvPr id="1" name="Shape 46"/>
        <p:cNvGrpSpPr/>
        <p:nvPr/>
      </p:nvGrpSpPr>
      <p:grpSpPr>
        <a:xfrm>
          <a:off x="0" y="0"/>
          <a:ext cx="0" cy="0"/>
          <a:chOff x="0" y="0"/>
          <a:chExt cx="0" cy="0"/>
        </a:xfrm>
      </p:grpSpPr>
      <p:sp>
        <p:nvSpPr>
          <p:cNvPr id="47" name="Google Shape;47;p4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49" name="Google Shape;49;p4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Font typeface="Arial"/>
              <a:buChar char="▪"/>
              <a:defRPr>
                <a:latin typeface="Arial"/>
                <a:ea typeface="Arial"/>
                <a:cs typeface="Arial"/>
                <a:sym typeface="Arial"/>
              </a:defRPr>
            </a:lvl1pPr>
            <a:lvl2pPr marL="914400" lvl="1" indent="-457200" algn="l">
              <a:lnSpc>
                <a:spcPct val="90000"/>
              </a:lnSpc>
              <a:spcBef>
                <a:spcPts val="750"/>
              </a:spcBef>
              <a:spcAft>
                <a:spcPts val="0"/>
              </a:spcAft>
              <a:buSzPts val="3600"/>
              <a:buFont typeface="Arial"/>
              <a:buChar char="▪"/>
              <a:defRPr>
                <a:latin typeface="Arial"/>
                <a:ea typeface="Arial"/>
                <a:cs typeface="Arial"/>
                <a:sym typeface="Arial"/>
              </a:defRPr>
            </a:lvl2pPr>
            <a:lvl3pPr marL="1371600" lvl="2" indent="-419100" algn="l">
              <a:lnSpc>
                <a:spcPct val="90000"/>
              </a:lnSpc>
              <a:spcBef>
                <a:spcPts val="750"/>
              </a:spcBef>
              <a:spcAft>
                <a:spcPts val="0"/>
              </a:spcAft>
              <a:buClr>
                <a:schemeClr val="accent3"/>
              </a:buClr>
              <a:buSzPts val="3000"/>
              <a:buFont typeface="Arial"/>
              <a:buChar char="▪"/>
              <a:defRPr>
                <a:latin typeface="Arial"/>
                <a:ea typeface="Arial"/>
                <a:cs typeface="Arial"/>
                <a:sym typeface="Arial"/>
              </a:defRPr>
            </a:lvl3pPr>
            <a:lvl4pPr marL="1828800" lvl="3" indent="-400050" algn="l">
              <a:lnSpc>
                <a:spcPct val="90000"/>
              </a:lnSpc>
              <a:spcBef>
                <a:spcPts val="750"/>
              </a:spcBef>
              <a:spcAft>
                <a:spcPts val="0"/>
              </a:spcAft>
              <a:buClr>
                <a:schemeClr val="dk2"/>
              </a:buClr>
              <a:buSzPts val="2700"/>
              <a:buFont typeface="Arial"/>
              <a:buChar char="▪"/>
              <a:defRPr>
                <a:latin typeface="Arial"/>
                <a:ea typeface="Arial"/>
                <a:cs typeface="Arial"/>
                <a:sym typeface="Arial"/>
              </a:defRPr>
            </a:lvl4pPr>
            <a:lvl5pPr marL="2286000" lvl="4" indent="-400050" algn="l">
              <a:lnSpc>
                <a:spcPct val="90000"/>
              </a:lnSpc>
              <a:spcBef>
                <a:spcPts val="750"/>
              </a:spcBef>
              <a:spcAft>
                <a:spcPts val="0"/>
              </a:spcAft>
              <a:buClr>
                <a:schemeClr val="accent5"/>
              </a:buClr>
              <a:buSzPts val="2700"/>
              <a:buFont typeface="Arial"/>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 name="Google Shape;50;p44"/>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44"/>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4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4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4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Opening slide">
  <p:cSld name="1_Opening slide">
    <p:spTree>
      <p:nvGrpSpPr>
        <p:cNvPr id="1" name="Shape 56"/>
        <p:cNvGrpSpPr/>
        <p:nvPr/>
      </p:nvGrpSpPr>
      <p:grpSpPr>
        <a:xfrm>
          <a:off x="0" y="0"/>
          <a:ext cx="0" cy="0"/>
          <a:chOff x="0" y="0"/>
          <a:chExt cx="0" cy="0"/>
        </a:xfrm>
      </p:grpSpPr>
      <p:pic>
        <p:nvPicPr>
          <p:cNvPr id="57" name="Google Shape;57;p46"/>
          <p:cNvPicPr preferRelativeResize="0"/>
          <p:nvPr/>
        </p:nvPicPr>
        <p:blipFill rotWithShape="1">
          <a:blip r:embed="rId2">
            <a:alphaModFix/>
          </a:blip>
          <a:srcRect l="14975" t="7209" r="2429" b="10194"/>
          <a:stretch/>
        </p:blipFill>
        <p:spPr>
          <a:xfrm flipH="1">
            <a:off x="0" y="0"/>
            <a:ext cx="18288000" cy="10287000"/>
          </a:xfrm>
          <a:prstGeom prst="rect">
            <a:avLst/>
          </a:prstGeom>
          <a:noFill/>
          <a:ln>
            <a:noFill/>
          </a:ln>
        </p:spPr>
      </p:pic>
      <p:pic>
        <p:nvPicPr>
          <p:cNvPr id="58" name="Google Shape;58;p46" descr="A tree with white flowers in front of a building&#10;&#10;Description automatically generated with low confidence"/>
          <p:cNvPicPr preferRelativeResize="0"/>
          <p:nvPr/>
        </p:nvPicPr>
        <p:blipFill rotWithShape="1">
          <a:blip r:embed="rId3">
            <a:alphaModFix/>
          </a:blip>
          <a:srcRect t="9632" r="19264" b="9632"/>
          <a:stretch/>
        </p:blipFill>
        <p:spPr>
          <a:xfrm>
            <a:off x="-1" y="0"/>
            <a:ext cx="18288000" cy="10287000"/>
          </a:xfrm>
          <a:prstGeom prst="rect">
            <a:avLst/>
          </a:prstGeom>
          <a:noFill/>
          <a:ln>
            <a:noFill/>
          </a:ln>
        </p:spPr>
      </p:pic>
      <p:pic>
        <p:nvPicPr>
          <p:cNvPr id="59" name="Google Shape;59;p46"/>
          <p:cNvPicPr preferRelativeResize="0"/>
          <p:nvPr/>
        </p:nvPicPr>
        <p:blipFill rotWithShape="1">
          <a:blip r:embed="rId4">
            <a:alphaModFix/>
          </a:blip>
          <a:srcRect l="12112" t="35199" r="39948" b="16861"/>
          <a:stretch/>
        </p:blipFill>
        <p:spPr>
          <a:xfrm>
            <a:off x="0" y="0"/>
            <a:ext cx="18288000" cy="10287000"/>
          </a:xfrm>
          <a:prstGeom prst="rect">
            <a:avLst/>
          </a:prstGeom>
          <a:noFill/>
          <a:ln>
            <a:noFill/>
          </a:ln>
        </p:spPr>
      </p:pic>
      <p:pic>
        <p:nvPicPr>
          <p:cNvPr id="60" name="Google Shape;60;p46"/>
          <p:cNvPicPr preferRelativeResize="0"/>
          <p:nvPr/>
        </p:nvPicPr>
        <p:blipFill rotWithShape="1">
          <a:blip r:embed="rId5">
            <a:alphaModFix/>
          </a:blip>
          <a:srcRect b="15730"/>
          <a:stretch/>
        </p:blipFill>
        <p:spPr>
          <a:xfrm>
            <a:off x="-1" y="-22719"/>
            <a:ext cx="18288000" cy="10287001"/>
          </a:xfrm>
          <a:prstGeom prst="rect">
            <a:avLst/>
          </a:prstGeom>
          <a:noFill/>
          <a:ln>
            <a:noFill/>
          </a:ln>
        </p:spPr>
      </p:pic>
      <p:pic>
        <p:nvPicPr>
          <p:cNvPr id="61" name="Google Shape;61;p46" descr="Background pattern&#10;&#10;Description automatically generated"/>
          <p:cNvPicPr preferRelativeResize="0"/>
          <p:nvPr/>
        </p:nvPicPr>
        <p:blipFill rotWithShape="1">
          <a:blip r:embed="rId6">
            <a:alphaModFix/>
          </a:blip>
          <a:srcRect/>
          <a:stretch/>
        </p:blipFill>
        <p:spPr>
          <a:xfrm>
            <a:off x="-20320" y="20320"/>
            <a:ext cx="18288000" cy="10287000"/>
          </a:xfrm>
          <a:prstGeom prst="rect">
            <a:avLst/>
          </a:prstGeom>
          <a:noFill/>
          <a:ln>
            <a:noFill/>
          </a:ln>
        </p:spPr>
      </p:pic>
      <p:sp>
        <p:nvSpPr>
          <p:cNvPr id="62" name="Google Shape;62;p46"/>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3" name="Google Shape;63;p46"/>
          <p:cNvGrpSpPr/>
          <p:nvPr/>
        </p:nvGrpSpPr>
        <p:grpSpPr>
          <a:xfrm>
            <a:off x="12027790" y="8989875"/>
            <a:ext cx="5942067" cy="1094760"/>
            <a:chOff x="12041857" y="9214958"/>
            <a:chExt cx="5942067" cy="1094760"/>
          </a:xfrm>
        </p:grpSpPr>
        <p:pic>
          <p:nvPicPr>
            <p:cNvPr id="64" name="Google Shape;64;p46"/>
            <p:cNvPicPr preferRelativeResize="0"/>
            <p:nvPr/>
          </p:nvPicPr>
          <p:blipFill rotWithShape="1">
            <a:blip r:embed="rId7">
              <a:alphaModFix/>
            </a:blip>
            <a:srcRect l="15710"/>
            <a:stretch/>
          </p:blipFill>
          <p:spPr>
            <a:xfrm>
              <a:off x="12886900" y="9214958"/>
              <a:ext cx="5097024" cy="1094760"/>
            </a:xfrm>
            <a:prstGeom prst="rect">
              <a:avLst/>
            </a:prstGeom>
            <a:noFill/>
            <a:ln>
              <a:noFill/>
            </a:ln>
          </p:spPr>
        </p:pic>
        <p:pic>
          <p:nvPicPr>
            <p:cNvPr id="65" name="Google Shape;65;p46"/>
            <p:cNvPicPr preferRelativeResize="0"/>
            <p:nvPr/>
          </p:nvPicPr>
          <p:blipFill rotWithShape="1">
            <a:blip r:embed="rId8">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icture in Picture slide">
  <p:cSld name="1_Picture in Picture slide">
    <p:spTree>
      <p:nvGrpSpPr>
        <p:cNvPr id="1" name="Shape 66"/>
        <p:cNvGrpSpPr/>
        <p:nvPr/>
      </p:nvGrpSpPr>
      <p:grpSpPr>
        <a:xfrm>
          <a:off x="0" y="0"/>
          <a:ext cx="0" cy="0"/>
          <a:chOff x="0" y="0"/>
          <a:chExt cx="0" cy="0"/>
        </a:xfrm>
      </p:grpSpPr>
      <p:sp>
        <p:nvSpPr>
          <p:cNvPr id="67" name="Google Shape;67;p47"/>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 name="Google Shape;68;p47"/>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9" name="Google Shape;69;p47"/>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47"/>
          <p:cNvSpPr txBox="1">
            <a:spLocks noGrp="1"/>
          </p:cNvSpPr>
          <p:nvPr>
            <p:ph type="title"/>
          </p:nvPr>
        </p:nvSpPr>
        <p:spPr>
          <a:xfrm>
            <a:off x="966577" y="1683581"/>
            <a:ext cx="9253657"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 name="Google Shape;71;p47" descr="A picture containing text, clipart&#10;&#10;Description automatically generated"/>
          <p:cNvPicPr preferRelativeResize="0"/>
          <p:nvPr/>
        </p:nvPicPr>
        <p:blipFill rotWithShape="1">
          <a:blip r:embed="rId2">
            <a:alphaModFix/>
          </a:blip>
          <a:srcRect/>
          <a:stretch/>
        </p:blipFill>
        <p:spPr>
          <a:xfrm>
            <a:off x="12518431" y="615424"/>
            <a:ext cx="5607399" cy="850874"/>
          </a:xfrm>
          <a:prstGeom prst="rect">
            <a:avLst/>
          </a:prstGeom>
          <a:noFill/>
          <a:ln>
            <a:noFill/>
          </a:ln>
        </p:spPr>
      </p:pic>
      <p:sp>
        <p:nvSpPr>
          <p:cNvPr id="72" name="Google Shape;72;p47"/>
          <p:cNvSpPr txBox="1">
            <a:spLocks noGrp="1"/>
          </p:cNvSpPr>
          <p:nvPr>
            <p:ph type="body" idx="1"/>
          </p:nvPr>
        </p:nvSpPr>
        <p:spPr>
          <a:xfrm>
            <a:off x="5095137" y="7737604"/>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3" name="Google Shape;73;p47"/>
          <p:cNvSpPr txBox="1">
            <a:spLocks noGrp="1"/>
          </p:cNvSpPr>
          <p:nvPr>
            <p:ph type="body" idx="2"/>
          </p:nvPr>
        </p:nvSpPr>
        <p:spPr>
          <a:xfrm>
            <a:off x="5095137" y="8232366"/>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47"/>
          <p:cNvSpPr txBox="1">
            <a:spLocks noGrp="1"/>
          </p:cNvSpPr>
          <p:nvPr>
            <p:ph type="body" idx="3"/>
          </p:nvPr>
        </p:nvSpPr>
        <p:spPr>
          <a:xfrm>
            <a:off x="5095137" y="8727128"/>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5" name="Google Shape;75;p47"/>
          <p:cNvSpPr txBox="1">
            <a:spLocks noGrp="1"/>
          </p:cNvSpPr>
          <p:nvPr>
            <p:ph type="body" idx="4"/>
          </p:nvPr>
        </p:nvSpPr>
        <p:spPr>
          <a:xfrm>
            <a:off x="5095137" y="9221890"/>
            <a:ext cx="7423294" cy="516157"/>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6" name="Google Shape;76;p47"/>
          <p:cNvSpPr>
            <a:spLocks noGrp="1"/>
          </p:cNvSpPr>
          <p:nvPr>
            <p:ph type="media" idx="5"/>
          </p:nvPr>
        </p:nvSpPr>
        <p:spPr>
          <a:xfrm>
            <a:off x="12694595" y="7271749"/>
            <a:ext cx="5593403" cy="299660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77" name="Google Shape;77;p47"/>
          <p:cNvGrpSpPr/>
          <p:nvPr/>
        </p:nvGrpSpPr>
        <p:grpSpPr>
          <a:xfrm>
            <a:off x="12345931" y="1548178"/>
            <a:ext cx="5942067" cy="1094760"/>
            <a:chOff x="12041857" y="9214958"/>
            <a:chExt cx="5942067" cy="1094760"/>
          </a:xfrm>
        </p:grpSpPr>
        <p:pic>
          <p:nvPicPr>
            <p:cNvPr id="78" name="Google Shape;78;p47"/>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79" name="Google Shape;79;p47"/>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Picture in Picture slide">
  <p:cSld name="2_Picture in Picture slide">
    <p:spTree>
      <p:nvGrpSpPr>
        <p:cNvPr id="1" name="Shape 80"/>
        <p:cNvGrpSpPr/>
        <p:nvPr/>
      </p:nvGrpSpPr>
      <p:grpSpPr>
        <a:xfrm>
          <a:off x="0" y="0"/>
          <a:ext cx="0" cy="0"/>
          <a:chOff x="0" y="0"/>
          <a:chExt cx="0" cy="0"/>
        </a:xfrm>
      </p:grpSpPr>
      <p:sp>
        <p:nvSpPr>
          <p:cNvPr id="81" name="Google Shape;81;p48"/>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48"/>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3" name="Google Shape;83;p48"/>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4" name="Google Shape;84;p48"/>
          <p:cNvSpPr txBox="1">
            <a:spLocks noGrp="1"/>
          </p:cNvSpPr>
          <p:nvPr>
            <p:ph type="title"/>
          </p:nvPr>
        </p:nvSpPr>
        <p:spPr>
          <a:xfrm>
            <a:off x="2727673" y="2281822"/>
            <a:ext cx="12158222"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5" name="Google Shape;85;p48" descr="A picture containing text, clipart&#10;&#10;Description automatically generated"/>
          <p:cNvPicPr preferRelativeResize="0"/>
          <p:nvPr/>
        </p:nvPicPr>
        <p:blipFill rotWithShape="1">
          <a:blip r:embed="rId2">
            <a:alphaModFix/>
          </a:blip>
          <a:srcRect/>
          <a:stretch/>
        </p:blipFill>
        <p:spPr>
          <a:xfrm>
            <a:off x="12035118" y="653861"/>
            <a:ext cx="5607399" cy="850874"/>
          </a:xfrm>
          <a:prstGeom prst="rect">
            <a:avLst/>
          </a:prstGeom>
          <a:noFill/>
          <a:ln>
            <a:noFill/>
          </a:ln>
        </p:spPr>
      </p:pic>
      <p:sp>
        <p:nvSpPr>
          <p:cNvPr id="86" name="Google Shape;86;p48"/>
          <p:cNvSpPr txBox="1">
            <a:spLocks noGrp="1"/>
          </p:cNvSpPr>
          <p:nvPr>
            <p:ph type="body" idx="1"/>
          </p:nvPr>
        </p:nvSpPr>
        <p:spPr>
          <a:xfrm>
            <a:off x="5095137" y="7737604"/>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7" name="Google Shape;87;p48"/>
          <p:cNvSpPr txBox="1">
            <a:spLocks noGrp="1"/>
          </p:cNvSpPr>
          <p:nvPr>
            <p:ph type="body" idx="2"/>
          </p:nvPr>
        </p:nvSpPr>
        <p:spPr>
          <a:xfrm>
            <a:off x="5095137" y="8232366"/>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8" name="Google Shape;88;p48"/>
          <p:cNvSpPr txBox="1">
            <a:spLocks noGrp="1"/>
          </p:cNvSpPr>
          <p:nvPr>
            <p:ph type="body" idx="3"/>
          </p:nvPr>
        </p:nvSpPr>
        <p:spPr>
          <a:xfrm>
            <a:off x="5095137" y="8727128"/>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9" name="Google Shape;89;p48"/>
          <p:cNvSpPr txBox="1">
            <a:spLocks noGrp="1"/>
          </p:cNvSpPr>
          <p:nvPr>
            <p:ph type="body" idx="4"/>
          </p:nvPr>
        </p:nvSpPr>
        <p:spPr>
          <a:xfrm>
            <a:off x="5095137" y="9221890"/>
            <a:ext cx="7423294" cy="516157"/>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0" name="Google Shape;90;p48"/>
          <p:cNvSpPr>
            <a:spLocks noGrp="1"/>
          </p:cNvSpPr>
          <p:nvPr>
            <p:ph type="media" idx="5"/>
          </p:nvPr>
        </p:nvSpPr>
        <p:spPr>
          <a:xfrm>
            <a:off x="12694595" y="7271749"/>
            <a:ext cx="5593403" cy="299660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91" name="Google Shape;91;p48"/>
          <p:cNvGrpSpPr/>
          <p:nvPr/>
        </p:nvGrpSpPr>
        <p:grpSpPr>
          <a:xfrm>
            <a:off x="645483" y="540936"/>
            <a:ext cx="5942067" cy="1094760"/>
            <a:chOff x="12041857" y="9214958"/>
            <a:chExt cx="5942067" cy="1094760"/>
          </a:xfrm>
        </p:grpSpPr>
        <p:pic>
          <p:nvPicPr>
            <p:cNvPr id="92" name="Google Shape;92;p48"/>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93" name="Google Shape;93;p48"/>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divider #2">
  <p:cSld name="2_Section divider #2">
    <p:spTree>
      <p:nvGrpSpPr>
        <p:cNvPr id="1" name="Shape 94"/>
        <p:cNvGrpSpPr/>
        <p:nvPr/>
      </p:nvGrpSpPr>
      <p:grpSpPr>
        <a:xfrm>
          <a:off x="0" y="0"/>
          <a:ext cx="0" cy="0"/>
          <a:chOff x="0" y="0"/>
          <a:chExt cx="0" cy="0"/>
        </a:xfrm>
      </p:grpSpPr>
      <p:pic>
        <p:nvPicPr>
          <p:cNvPr id="95" name="Google Shape;95;p49" descr="Shape&#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96" name="Google Shape;96;p49"/>
          <p:cNvSpPr txBox="1">
            <a:spLocks noGrp="1"/>
          </p:cNvSpPr>
          <p:nvPr>
            <p:ph type="title"/>
          </p:nvPr>
        </p:nvSpPr>
        <p:spPr>
          <a:xfrm>
            <a:off x="944150" y="3644900"/>
            <a:ext cx="10416957" cy="231832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00365F"/>
              </a:buClr>
              <a:buSzPts val="6000"/>
              <a:buFont typeface="Arial"/>
              <a:buNone/>
              <a:defRPr sz="6000" b="1" i="0" u="none" strike="noStrike" cap="none">
                <a:solidFill>
                  <a:srgbClr val="00365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accent2"/>
              </a:buClr>
              <a:buSzPts val="4200"/>
              <a:buFont typeface="Arial"/>
              <a:buChar char="▪"/>
              <a:defRPr sz="4200" b="0" i="0" u="none" strike="noStrike" cap="none">
                <a:solidFill>
                  <a:srgbClr val="171717"/>
                </a:solidFill>
                <a:latin typeface="Arial"/>
                <a:ea typeface="Arial"/>
                <a:cs typeface="Arial"/>
                <a:sym typeface="Arial"/>
              </a:defRPr>
            </a:lvl1pPr>
            <a:lvl2pPr marL="914400" marR="0" lvl="1" indent="-457200"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L="1371600" marR="0" lvl="2" indent="-419100"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L="1828800" marR="0" lvl="3" indent="-400050"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L="2286000" marR="0" lvl="4" indent="-400050"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 name="Google Shape;12;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00365F"/>
                </a:solidFill>
                <a:latin typeface="Arial"/>
                <a:ea typeface="Arial"/>
                <a:cs typeface="Arial"/>
                <a:sym typeface="Arial"/>
              </a:defRPr>
            </a:lvl1pPr>
            <a:lvl2pPr marL="0" marR="0" lvl="1" indent="0" algn="r" rtl="0">
              <a:spcBef>
                <a:spcPts val="0"/>
              </a:spcBef>
              <a:buNone/>
              <a:defRPr sz="1800" b="0" i="0" u="none" strike="noStrike" cap="none">
                <a:solidFill>
                  <a:srgbClr val="00365F"/>
                </a:solidFill>
                <a:latin typeface="Arial"/>
                <a:ea typeface="Arial"/>
                <a:cs typeface="Arial"/>
                <a:sym typeface="Arial"/>
              </a:defRPr>
            </a:lvl2pPr>
            <a:lvl3pPr marL="0" marR="0" lvl="2" indent="0" algn="r" rtl="0">
              <a:spcBef>
                <a:spcPts val="0"/>
              </a:spcBef>
              <a:buNone/>
              <a:defRPr sz="1800" b="0" i="0" u="none" strike="noStrike" cap="none">
                <a:solidFill>
                  <a:srgbClr val="00365F"/>
                </a:solidFill>
                <a:latin typeface="Arial"/>
                <a:ea typeface="Arial"/>
                <a:cs typeface="Arial"/>
                <a:sym typeface="Arial"/>
              </a:defRPr>
            </a:lvl3pPr>
            <a:lvl4pPr marL="0" marR="0" lvl="3" indent="0" algn="r" rtl="0">
              <a:spcBef>
                <a:spcPts val="0"/>
              </a:spcBef>
              <a:buNone/>
              <a:defRPr sz="1800" b="0" i="0" u="none" strike="noStrike" cap="none">
                <a:solidFill>
                  <a:srgbClr val="00365F"/>
                </a:solidFill>
                <a:latin typeface="Arial"/>
                <a:ea typeface="Arial"/>
                <a:cs typeface="Arial"/>
                <a:sym typeface="Arial"/>
              </a:defRPr>
            </a:lvl4pPr>
            <a:lvl5pPr marL="0" marR="0" lvl="4" indent="0" algn="r" rtl="0">
              <a:spcBef>
                <a:spcPts val="0"/>
              </a:spcBef>
              <a:buNone/>
              <a:defRPr sz="1800" b="0" i="0" u="none" strike="noStrike" cap="none">
                <a:solidFill>
                  <a:srgbClr val="00365F"/>
                </a:solidFill>
                <a:latin typeface="Arial"/>
                <a:ea typeface="Arial"/>
                <a:cs typeface="Arial"/>
                <a:sym typeface="Arial"/>
              </a:defRPr>
            </a:lvl5pPr>
            <a:lvl6pPr marL="0" marR="0" lvl="5" indent="0" algn="r" rtl="0">
              <a:spcBef>
                <a:spcPts val="0"/>
              </a:spcBef>
              <a:buNone/>
              <a:defRPr sz="1800" b="0" i="0" u="none" strike="noStrike" cap="none">
                <a:solidFill>
                  <a:srgbClr val="00365F"/>
                </a:solidFill>
                <a:latin typeface="Arial"/>
                <a:ea typeface="Arial"/>
                <a:cs typeface="Arial"/>
                <a:sym typeface="Arial"/>
              </a:defRPr>
            </a:lvl6pPr>
            <a:lvl7pPr marL="0" marR="0" lvl="6" indent="0" algn="r" rtl="0">
              <a:spcBef>
                <a:spcPts val="0"/>
              </a:spcBef>
              <a:buNone/>
              <a:defRPr sz="1800" b="0" i="0" u="none" strike="noStrike" cap="none">
                <a:solidFill>
                  <a:srgbClr val="00365F"/>
                </a:solidFill>
                <a:latin typeface="Arial"/>
                <a:ea typeface="Arial"/>
                <a:cs typeface="Arial"/>
                <a:sym typeface="Arial"/>
              </a:defRPr>
            </a:lvl7pPr>
            <a:lvl8pPr marL="0" marR="0" lvl="7" indent="0" algn="r" rtl="0">
              <a:spcBef>
                <a:spcPts val="0"/>
              </a:spcBef>
              <a:buNone/>
              <a:defRPr sz="1800" b="0" i="0" u="none" strike="noStrike" cap="none">
                <a:solidFill>
                  <a:srgbClr val="00365F"/>
                </a:solidFill>
                <a:latin typeface="Arial"/>
                <a:ea typeface="Arial"/>
                <a:cs typeface="Arial"/>
                <a:sym typeface="Arial"/>
              </a:defRPr>
            </a:lvl8pPr>
            <a:lvl9pPr marL="0" marR="0" lvl="8" indent="0" algn="r" rtl="0">
              <a:spcBef>
                <a:spcPts val="0"/>
              </a:spcBef>
              <a:buNone/>
              <a:defRPr sz="1800" b="0" i="0" u="none" strike="noStrike" cap="none">
                <a:solidFill>
                  <a:srgbClr val="0036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Code refactoring</a:t>
            </a:r>
            <a:endParaRPr/>
          </a:p>
        </p:txBody>
      </p:sp>
      <p:sp>
        <p:nvSpPr>
          <p:cNvPr id="405" name="Google Shape;405;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10</a:t>
            </a:fld>
            <a:endParaRPr/>
          </a:p>
        </p:txBody>
      </p:sp>
      <p:sp>
        <p:nvSpPr>
          <p:cNvPr id="406" name="Google Shape;406;p9"/>
          <p:cNvSpPr txBox="1"/>
          <p:nvPr/>
        </p:nvSpPr>
        <p:spPr>
          <a:xfrm>
            <a:off x="1399136" y="2795589"/>
            <a:ext cx="13315950" cy="6500812"/>
          </a:xfrm>
          <a:prstGeom prst="rect">
            <a:avLst/>
          </a:prstGeom>
          <a:noFill/>
          <a:ln>
            <a:noFill/>
          </a:ln>
        </p:spPr>
        <p:txBody>
          <a:bodyPr spcFirstLastPara="1" wrap="square" lIns="0" tIns="0" rIns="0" bIns="0" anchor="t" anchorCtr="0">
            <a:normAutofit fontScale="85000" lnSpcReduction="20000"/>
          </a:bodyPr>
          <a:lstStyle/>
          <a:p>
            <a:pPr marL="742950" marR="0" lvl="0" indent="-742950" algn="l" rtl="0">
              <a:lnSpc>
                <a:spcPct val="90000"/>
              </a:lnSpc>
              <a:spcBef>
                <a:spcPts val="0"/>
              </a:spcBef>
              <a:spcAft>
                <a:spcPts val="0"/>
              </a:spcAft>
              <a:buClr>
                <a:schemeClr val="accent2"/>
              </a:buClr>
              <a:buSzPct val="100000"/>
              <a:buFont typeface="Arial"/>
              <a:buChar char="▪"/>
            </a:pPr>
            <a:r>
              <a:rPr lang="en-ZA" sz="4900" b="0" i="0" u="none" strike="noStrike" cap="none" dirty="0">
                <a:solidFill>
                  <a:srgbClr val="000000"/>
                </a:solidFill>
                <a:latin typeface="Arial"/>
                <a:ea typeface="Arial"/>
                <a:cs typeface="Arial"/>
                <a:sym typeface="Arial"/>
              </a:rPr>
              <a:t>Functions can refactor code to avoid duplication</a:t>
            </a:r>
            <a:endParaRPr dirty="0"/>
          </a:p>
          <a:p>
            <a:pPr marL="742950" marR="0" lvl="0" indent="-742950" algn="l" rtl="0">
              <a:lnSpc>
                <a:spcPct val="90000"/>
              </a:lnSpc>
              <a:spcBef>
                <a:spcPts val="1500"/>
              </a:spcBef>
              <a:spcAft>
                <a:spcPts val="0"/>
              </a:spcAft>
              <a:buClr>
                <a:schemeClr val="accent2"/>
              </a:buClr>
              <a:buSzPct val="100000"/>
              <a:buFont typeface="Arial"/>
              <a:buNone/>
            </a:pPr>
            <a:endParaRPr sz="4200" b="0" i="0" u="none" strike="noStrike" cap="none" dirty="0">
              <a:solidFill>
                <a:srgbClr val="171717"/>
              </a:solidFill>
              <a:latin typeface="Courier"/>
              <a:ea typeface="Courier"/>
              <a:cs typeface="Courier"/>
              <a:sym typeface="Courie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("CS1")</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("CS2")</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dirty="0">
                <a:solidFill>
                  <a:srgbClr val="171717"/>
                </a:solidFill>
                <a:latin typeface="Courier New"/>
                <a:ea typeface="Courier New"/>
                <a:cs typeface="Courier New"/>
                <a:sym typeface="Courier New"/>
              </a:rPr>
              <a:t>print ("CS3")</a:t>
            </a:r>
            <a:endParaRPr dirty="0"/>
          </a:p>
        </p:txBody>
      </p:sp>
      <p:sp>
        <p:nvSpPr>
          <p:cNvPr id="407" name="Google Shape;407;p9"/>
          <p:cNvSpPr txBox="1"/>
          <p:nvPr/>
        </p:nvSpPr>
        <p:spPr>
          <a:xfrm>
            <a:off x="8810624" y="3961303"/>
            <a:ext cx="5762626" cy="5096972"/>
          </a:xfrm>
          <a:prstGeom prst="rect">
            <a:avLst/>
          </a:prstGeom>
          <a:noFill/>
          <a:ln>
            <a:noFill/>
          </a:ln>
        </p:spPr>
        <p:txBody>
          <a:bodyPr spcFirstLastPara="1" wrap="square" lIns="0" tIns="0" rIns="0" bIns="0" anchor="t" anchorCtr="0">
            <a:normAutofit fontScale="85000" lnSpcReduction="20000"/>
          </a:bodyPr>
          <a:lstStyle/>
          <a:p>
            <a:pPr marL="742950" marR="0" lvl="0" indent="-742950" algn="l" rtl="0">
              <a:lnSpc>
                <a:spcPct val="90000"/>
              </a:lnSpc>
              <a:spcBef>
                <a:spcPts val="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def welcome():</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   print ("Welcome")</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   print ("to")</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welcome ()</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print ("CS1")</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welcome ()</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print ("CS2")</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welcome ()</a:t>
            </a:r>
            <a:endParaRPr/>
          </a:p>
          <a:p>
            <a:pPr marL="742950" marR="0" lvl="0" indent="-742950" algn="l" rtl="0">
              <a:lnSpc>
                <a:spcPct val="90000"/>
              </a:lnSpc>
              <a:spcBef>
                <a:spcPts val="1500"/>
              </a:spcBef>
              <a:spcAft>
                <a:spcPts val="0"/>
              </a:spcAft>
              <a:buClr>
                <a:schemeClr val="accent2"/>
              </a:buClr>
              <a:buSzPct val="100000"/>
              <a:buFont typeface="Arial"/>
              <a:buNone/>
            </a:pPr>
            <a:r>
              <a:rPr lang="en-ZA" sz="4200" b="0" i="0" u="none" strike="noStrike" cap="none">
                <a:solidFill>
                  <a:srgbClr val="171717"/>
                </a:solidFill>
                <a:latin typeface="Courier New"/>
                <a:ea typeface="Courier New"/>
                <a:cs typeface="Courier New"/>
                <a:sym typeface="Courier New"/>
              </a:rPr>
              <a:t>print ("CS3")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11</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Why do we use functions when we write programs?</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to reuse code</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to write large, modular programs</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to increase code readability</a:t>
            </a:r>
            <a:endParaRPr lang="en-US" sz="3600" dirty="0"/>
          </a:p>
          <a:p>
            <a:pPr marL="617220" indent="-571500"/>
            <a:r>
              <a:rPr lang="en-US" dirty="0"/>
              <a:t>D </a:t>
            </a:r>
            <a:r>
              <a:rPr lang="en-US" dirty="0" smtClean="0"/>
              <a:t>– </a:t>
            </a:r>
            <a:r>
              <a:rPr lang="en-ZA" dirty="0">
                <a:latin typeface="Courier New" panose="02070309020205020404" pitchFamily="49" charset="0"/>
                <a:cs typeface="Courier New" panose="02070309020205020404" pitchFamily="49" charset="0"/>
              </a:rPr>
              <a:t>a</a:t>
            </a:r>
            <a:r>
              <a:rPr lang="en-ZA" sz="3600" dirty="0" smtClean="0">
                <a:latin typeface="Courier New" panose="02070309020205020404" pitchFamily="49" charset="0"/>
                <a:cs typeface="Courier New" panose="02070309020205020404" pitchFamily="49" charset="0"/>
              </a:rPr>
              <a:t>ll of the above</a:t>
            </a:r>
            <a:endParaRPr lang="en-US" sz="3600" dirty="0"/>
          </a:p>
          <a:p>
            <a:endParaRPr lang="en-ZA" dirty="0"/>
          </a:p>
        </p:txBody>
      </p:sp>
    </p:spTree>
    <p:extLst>
      <p:ext uri="{BB962C8B-B14F-4D97-AF65-F5344CB8AC3E}">
        <p14:creationId xmlns:p14="http://schemas.microsoft.com/office/powerpoint/2010/main" val="327864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12</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a:solidFill>
                  <a:schemeClr val="tx1">
                    <a:lumMod val="50000"/>
                  </a:schemeClr>
                </a:solidFill>
              </a:rPr>
              <a:t>Why do we use functions when we write programs?</a:t>
            </a: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to reuse code</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to write large, modular programs</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to increase code readability</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all of the above</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864" y="6824382"/>
            <a:ext cx="1015120" cy="939557"/>
          </a:xfrm>
          <a:prstGeom prst="rect">
            <a:avLst/>
          </a:prstGeom>
        </p:spPr>
      </p:pic>
    </p:spTree>
    <p:extLst>
      <p:ext uri="{BB962C8B-B14F-4D97-AF65-F5344CB8AC3E}">
        <p14:creationId xmlns:p14="http://schemas.microsoft.com/office/powerpoint/2010/main" val="1855742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Python keyword is used to define a function?</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err="1" smtClean="0">
                <a:latin typeface="Courier New" panose="02070309020205020404" pitchFamily="49" charset="0"/>
                <a:cs typeface="Courier New" panose="02070309020205020404" pitchFamily="49" charset="0"/>
              </a:rPr>
              <a:t>func</a:t>
            </a:r>
            <a:endParaRPr lang="en-US" dirty="0"/>
          </a:p>
          <a:p>
            <a:pPr marL="617220" indent="-571500"/>
            <a:r>
              <a:rPr lang="en-US" dirty="0"/>
              <a:t>B </a:t>
            </a:r>
            <a:r>
              <a:rPr lang="en-US" dirty="0" smtClean="0"/>
              <a:t>– </a:t>
            </a:r>
            <a:r>
              <a:rPr lang="en-ZA" sz="3600" dirty="0" err="1" smtClean="0">
                <a:latin typeface="Courier New" panose="02070309020205020404" pitchFamily="49" charset="0"/>
                <a:cs typeface="Courier New" panose="02070309020205020404" pitchFamily="49" charset="0"/>
              </a:rPr>
              <a:t>def</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function</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define</a:t>
            </a:r>
            <a:endParaRPr lang="en-US" sz="3600" dirty="0"/>
          </a:p>
          <a:p>
            <a:endParaRPr lang="en-ZA" dirty="0"/>
          </a:p>
        </p:txBody>
      </p:sp>
    </p:spTree>
    <p:extLst>
      <p:ext uri="{BB962C8B-B14F-4D97-AF65-F5344CB8AC3E}">
        <p14:creationId xmlns:p14="http://schemas.microsoft.com/office/powerpoint/2010/main" val="1969349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Python keyword is used to define a function?</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err="1" smtClean="0">
                <a:latin typeface="Courier New" panose="02070309020205020404" pitchFamily="49" charset="0"/>
                <a:cs typeface="Courier New" panose="02070309020205020404" pitchFamily="49" charset="0"/>
              </a:rPr>
              <a:t>func</a:t>
            </a:r>
            <a:endParaRPr lang="en-US" dirty="0"/>
          </a:p>
          <a:p>
            <a:pPr marL="617220" indent="-571500"/>
            <a:r>
              <a:rPr lang="en-US" dirty="0"/>
              <a:t>B </a:t>
            </a:r>
            <a:r>
              <a:rPr lang="en-US" dirty="0" smtClean="0"/>
              <a:t>– </a:t>
            </a:r>
            <a:r>
              <a:rPr lang="en-ZA" sz="3600" dirty="0" err="1" smtClean="0">
                <a:latin typeface="Courier New" panose="02070309020205020404" pitchFamily="49" charset="0"/>
                <a:cs typeface="Courier New" panose="02070309020205020404" pitchFamily="49" charset="0"/>
              </a:rPr>
              <a:t>def</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function</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define</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470" y="5250455"/>
            <a:ext cx="1015120" cy="939557"/>
          </a:xfrm>
          <a:prstGeom prst="rect">
            <a:avLst/>
          </a:prstGeom>
        </p:spPr>
      </p:pic>
    </p:spTree>
    <p:extLst>
      <p:ext uri="{BB962C8B-B14F-4D97-AF65-F5344CB8AC3E}">
        <p14:creationId xmlns:p14="http://schemas.microsoft.com/office/powerpoint/2010/main" val="2990771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smtClean="0">
                <a:solidFill>
                  <a:schemeClr val="accent1"/>
                </a:solidFill>
              </a:rPr>
              <a:t>Exercise</a:t>
            </a:r>
            <a:endParaRPr dirty="0">
              <a:solidFill>
                <a:schemeClr val="accent1"/>
              </a:solidFill>
            </a:endParaRPr>
          </a:p>
        </p:txBody>
      </p:sp>
      <p:sp>
        <p:nvSpPr>
          <p:cNvPr id="357" name="Google Shape;357;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800" b="0" i="0" u="none" strike="noStrike" kern="0" cap="none" spc="0" normalizeH="0" baseline="0" noProof="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800" b="0" i="0" u="none" strike="noStrike" kern="0" cap="none" spc="0" normalizeH="0" baseline="0" noProof="0">
              <a:ln>
                <a:noFill/>
              </a:ln>
              <a:solidFill>
                <a:srgbClr val="00365F"/>
              </a:solidFill>
              <a:effectLst/>
              <a:uLnTx/>
              <a:uFillTx/>
              <a:latin typeface="Arial"/>
              <a:cs typeface="Arial"/>
              <a:sym typeface="Arial"/>
            </a:endParaRPr>
          </a:p>
        </p:txBody>
      </p:sp>
      <p:sp>
        <p:nvSpPr>
          <p:cNvPr id="358" name="Google Shape;358;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smtClean="0"/>
              <a:t>Write a function to print the sequence of integers 1-10, each on a new line.</a:t>
            </a:r>
          </a:p>
          <a:p>
            <a:pPr marL="571500" lvl="0" indent="-571500" algn="l" rtl="0">
              <a:lnSpc>
                <a:spcPct val="90000"/>
              </a:lnSpc>
              <a:spcBef>
                <a:spcPts val="0"/>
              </a:spcBef>
              <a:spcAft>
                <a:spcPts val="0"/>
              </a:spcAft>
              <a:buSzPts val="4200"/>
              <a:buChar char="▪"/>
            </a:pPr>
            <a:r>
              <a:rPr lang="en-US" dirty="0" smtClean="0"/>
              <a:t>Execute the function once.</a:t>
            </a:r>
          </a:p>
          <a:p>
            <a:pPr marL="0" lvl="0" indent="0" algn="l" rtl="0">
              <a:lnSpc>
                <a:spcPct val="90000"/>
              </a:lnSpc>
              <a:spcBef>
                <a:spcPts val="0"/>
              </a:spcBef>
              <a:spcAft>
                <a:spcPts val="0"/>
              </a:spcAft>
              <a:buSzPts val="4200"/>
              <a:buNone/>
            </a:pPr>
            <a:endParaRPr lang="en-US" dirty="0"/>
          </a:p>
        </p:txBody>
      </p:sp>
    </p:spTree>
    <p:extLst>
      <p:ext uri="{BB962C8B-B14F-4D97-AF65-F5344CB8AC3E}">
        <p14:creationId xmlns:p14="http://schemas.microsoft.com/office/powerpoint/2010/main" val="217079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defTabSz="914400" rtl="0" eaLnBrk="1" fontAlgn="auto" latinLnBrk="0" hangingPunct="1">
              <a:lnSpc>
                <a:spcPct val="90000"/>
              </a:lnSpc>
              <a:spcBef>
                <a:spcPts val="0"/>
              </a:spcBef>
              <a:spcAft>
                <a:spcPts val="0"/>
              </a:spcAft>
              <a:buClr>
                <a:srgbClr val="46C1BB"/>
              </a:buClr>
              <a:buSzPts val="1820"/>
              <a:buFont typeface="Noto Sans Symbols"/>
              <a:buNone/>
              <a:tabLst/>
              <a:defRPr/>
            </a:pPr>
            <a:endParaRPr kumimoji="0" sz="2800" b="0" i="0" u="none" strike="noStrike" kern="0" cap="none" spc="0" normalizeH="0" baseline="0" noProof="0">
              <a:ln>
                <a:noFill/>
              </a:ln>
              <a:solidFill>
                <a:srgbClr val="5E5E5E"/>
              </a:solidFill>
              <a:effectLst/>
              <a:uLnTx/>
              <a:uFillTx/>
              <a:latin typeface="Arial"/>
              <a:ea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Unless otherwise stated, all materials are copyright of the University of Cape Town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 University of Cape Town</a:t>
            </a:r>
            <a:endParaRPr kumimoji="0" sz="3200" b="0" i="0" u="none" strike="noStrike" kern="0" cap="none" spc="0" normalizeH="0" baseline="0" noProof="0">
              <a:ln>
                <a:noFill/>
              </a:ln>
              <a:solidFill>
                <a:srgbClr val="313131"/>
              </a:solidFill>
              <a:effectLst/>
              <a:uLnTx/>
              <a:uFillTx/>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419284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270410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Parameters</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ZA" sz="5400" b="0" i="0" u="none" strike="noStrike" kern="0" cap="none" spc="0" normalizeH="0" baseline="0" noProof="0">
                <a:ln>
                  <a:noFill/>
                </a:ln>
                <a:solidFill>
                  <a:srgbClr val="00365F"/>
                </a:solidFill>
                <a:effectLst/>
                <a:uLnTx/>
                <a:uFillTx/>
                <a:latin typeface="Arial"/>
                <a:cs typeface="Arial"/>
                <a:sym typeface="Arial"/>
              </a:rPr>
              <a:t>CSC1</a:t>
            </a:r>
            <a:endParaRPr kumimoji="0" sz="5400" b="0" i="0" u="none" strike="noStrike" kern="0" cap="none" spc="0" normalizeH="0" baseline="0" noProof="0">
              <a:ln>
                <a:noFill/>
              </a:ln>
              <a:solidFill>
                <a:srgbClr val="00365F"/>
              </a:solidFill>
              <a:effectLst/>
              <a:uLnTx/>
              <a:uFillTx/>
              <a:latin typeface="Arial"/>
              <a:cs typeface="Arial"/>
              <a:sym typeface="Arial"/>
            </a:endParaRPr>
          </a:p>
        </p:txBody>
      </p:sp>
    </p:spTree>
    <p:extLst>
      <p:ext uri="{BB962C8B-B14F-4D97-AF65-F5344CB8AC3E}">
        <p14:creationId xmlns:p14="http://schemas.microsoft.com/office/powerpoint/2010/main" val="2240419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Parameters</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202107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Introduction to Functions</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ZA" sz="5400">
                <a:solidFill>
                  <a:srgbClr val="00365F"/>
                </a:solidFill>
              </a:rPr>
              <a:t>CSC1</a:t>
            </a:r>
            <a:endParaRPr sz="5400">
              <a:solidFill>
                <a:srgbClr val="00365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Parameters</a:t>
            </a:r>
            <a:endParaRPr/>
          </a:p>
        </p:txBody>
      </p:sp>
      <p:sp>
        <p:nvSpPr>
          <p:cNvPr id="413" name="Google Shape;413;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20</a:t>
            </a:fld>
            <a:endParaRPr/>
          </a:p>
        </p:txBody>
      </p:sp>
      <p:sp>
        <p:nvSpPr>
          <p:cNvPr id="414" name="Google Shape;414;p10"/>
          <p:cNvSpPr txBox="1"/>
          <p:nvPr/>
        </p:nvSpPr>
        <p:spPr>
          <a:xfrm>
            <a:off x="1571625" y="2946905"/>
            <a:ext cx="13424535" cy="6439982"/>
          </a:xfrm>
          <a:prstGeom prst="rect">
            <a:avLst/>
          </a:prstGeom>
          <a:noFill/>
          <a:ln>
            <a:noFill/>
          </a:ln>
        </p:spPr>
        <p:txBody>
          <a:bodyPr spcFirstLastPara="1" wrap="square" lIns="0" tIns="0" rIns="0" bIns="0" anchor="t" anchorCtr="0">
            <a:normAutofit fontScale="70000" lnSpcReduction="20000"/>
          </a:bodyPr>
          <a:lstStyle/>
          <a:p>
            <a:pPr marL="742950" marR="0" lvl="0" indent="-742950" algn="l" rtl="0">
              <a:lnSpc>
                <a:spcPct val="90000"/>
              </a:lnSpc>
              <a:spcBef>
                <a:spcPts val="0"/>
              </a:spcBef>
              <a:spcAft>
                <a:spcPts val="0"/>
              </a:spcAft>
              <a:buClr>
                <a:schemeClr val="accent2"/>
              </a:buClr>
              <a:buSzPct val="100000"/>
              <a:buFont typeface="Noto Sans Symbols"/>
              <a:buChar char="▪"/>
            </a:pPr>
            <a:r>
              <a:rPr lang="en-ZA" sz="6000" b="0" i="0" u="none" strike="noStrike" cap="none" dirty="0">
                <a:solidFill>
                  <a:srgbClr val="000000"/>
                </a:solidFill>
                <a:latin typeface="Arial"/>
                <a:ea typeface="Arial"/>
                <a:cs typeface="Arial"/>
                <a:sym typeface="Arial"/>
              </a:rPr>
              <a:t>Parameters allow variation in function behaviour</a:t>
            </a:r>
            <a:endParaRPr dirty="0"/>
          </a:p>
          <a:p>
            <a:pPr marL="742950" marR="0" lvl="0" indent="-742950" algn="l" rtl="0">
              <a:lnSpc>
                <a:spcPct val="90000"/>
              </a:lnSpc>
              <a:spcBef>
                <a:spcPts val="1500"/>
              </a:spcBef>
              <a:spcAft>
                <a:spcPts val="0"/>
              </a:spcAft>
              <a:buClr>
                <a:schemeClr val="accent2"/>
              </a:buClr>
              <a:buSzPct val="100000"/>
              <a:buFont typeface="Arial"/>
              <a:buNone/>
            </a:pPr>
            <a:endParaRPr sz="4200" b="0" i="0" u="none" strike="noStrike" cap="none" dirty="0">
              <a:solidFill>
                <a:srgbClr val="171717"/>
              </a:solidFill>
              <a:latin typeface="Courier"/>
              <a:ea typeface="Courier"/>
              <a:cs typeface="Courier"/>
              <a:sym typeface="Courier"/>
            </a:endParaRPr>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("CS1")</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("CS2")</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("Welcome")</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("to")</a:t>
            </a:r>
            <a:endParaRPr dirty="0"/>
          </a:p>
          <a:p>
            <a:pPr marL="742950" marR="0" lvl="0" indent="-742950" algn="l" rtl="0">
              <a:lnSpc>
                <a:spcPct val="90000"/>
              </a:lnSpc>
              <a:spcBef>
                <a:spcPts val="1500"/>
              </a:spcBef>
              <a:spcAft>
                <a:spcPts val="0"/>
              </a:spcAft>
              <a:buClr>
                <a:schemeClr val="accent2"/>
              </a:buClr>
              <a:buSzPct val="100000"/>
              <a:buFont typeface="Arial"/>
              <a:buNone/>
            </a:pPr>
            <a:r>
              <a:rPr lang="en-ZA" sz="4600" b="0" i="0" u="none" strike="noStrike" cap="none" dirty="0">
                <a:solidFill>
                  <a:srgbClr val="171717"/>
                </a:solidFill>
                <a:latin typeface="Courier New"/>
                <a:ea typeface="Courier New"/>
                <a:cs typeface="Courier New"/>
                <a:sym typeface="Courier New"/>
              </a:rPr>
              <a:t>print ("CS3")</a:t>
            </a:r>
            <a:endParaRPr dirty="0"/>
          </a:p>
        </p:txBody>
      </p:sp>
      <p:sp>
        <p:nvSpPr>
          <p:cNvPr id="415" name="Google Shape;415;p10"/>
          <p:cNvSpPr txBox="1"/>
          <p:nvPr/>
        </p:nvSpPr>
        <p:spPr>
          <a:xfrm>
            <a:off x="9144000" y="3955183"/>
            <a:ext cx="5522976" cy="5505523"/>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welcome(grp):</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("Welcome")</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("to")</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(grp)</a:t>
            </a:r>
            <a:endParaRPr dirty="0"/>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dirty="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welcome ("CS1")</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welcome ("CS2")</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welcome ("CS3")</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Parameters</a:t>
            </a:r>
            <a:endParaRPr dirty="0"/>
          </a:p>
        </p:txBody>
      </p:sp>
      <p:sp>
        <p:nvSpPr>
          <p:cNvPr id="421" name="Google Shape;421;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21</a:t>
            </a:fld>
            <a:endParaRPr/>
          </a:p>
        </p:txBody>
      </p:sp>
      <p:sp>
        <p:nvSpPr>
          <p:cNvPr id="422" name="Google Shape;422;p11"/>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Every function can have a list of parameters in its definition.</a:t>
            </a:r>
            <a:endParaRPr dirty="0"/>
          </a:p>
          <a:p>
            <a:pPr marL="1257300" lvl="1" indent="-571500" algn="l" rtl="0">
              <a:lnSpc>
                <a:spcPct val="90000"/>
              </a:lnSpc>
              <a:spcBef>
                <a:spcPts val="750"/>
              </a:spcBef>
              <a:spcAft>
                <a:spcPts val="0"/>
              </a:spcAft>
              <a:buSzPts val="3600"/>
              <a:buChar char="▪"/>
            </a:pPr>
            <a:r>
              <a:rPr lang="en-ZA" dirty="0"/>
              <a:t>called the </a:t>
            </a:r>
            <a:r>
              <a:rPr lang="en-ZA" b="1" dirty="0"/>
              <a:t>formal parameters</a:t>
            </a:r>
            <a:endParaRPr dirty="0"/>
          </a:p>
          <a:p>
            <a:pPr marL="571500" lvl="0" indent="-571500" algn="l" rtl="0">
              <a:lnSpc>
                <a:spcPct val="90000"/>
              </a:lnSpc>
              <a:spcBef>
                <a:spcPts val="1500"/>
              </a:spcBef>
              <a:spcAft>
                <a:spcPts val="0"/>
              </a:spcAft>
              <a:buSzPts val="4200"/>
              <a:buChar char="▪"/>
            </a:pPr>
            <a:endParaRPr lang="en-ZA" dirty="0" smtClean="0"/>
          </a:p>
          <a:p>
            <a:pPr marL="571500" lvl="0" indent="-571500" algn="l" rtl="0">
              <a:lnSpc>
                <a:spcPct val="90000"/>
              </a:lnSpc>
              <a:spcBef>
                <a:spcPts val="1500"/>
              </a:spcBef>
              <a:spcAft>
                <a:spcPts val="0"/>
              </a:spcAft>
              <a:buSzPts val="4200"/>
              <a:buChar char="▪"/>
            </a:pPr>
            <a:r>
              <a:rPr lang="en-ZA" dirty="0" smtClean="0"/>
              <a:t>Whenever </a:t>
            </a:r>
            <a:r>
              <a:rPr lang="en-ZA" dirty="0"/>
              <a:t>the function is called/invoked a value must be provided for each of the formal parameters</a:t>
            </a:r>
            <a:endParaRPr dirty="0"/>
          </a:p>
          <a:p>
            <a:pPr marL="1257300" lvl="1" indent="-571500" algn="l" rtl="0">
              <a:lnSpc>
                <a:spcPct val="90000"/>
              </a:lnSpc>
              <a:spcBef>
                <a:spcPts val="750"/>
              </a:spcBef>
              <a:spcAft>
                <a:spcPts val="0"/>
              </a:spcAft>
              <a:buSzPts val="3600"/>
              <a:buChar char="▪"/>
            </a:pPr>
            <a:r>
              <a:rPr lang="en-ZA" dirty="0"/>
              <a:t>called the </a:t>
            </a:r>
            <a:r>
              <a:rPr lang="en-ZA" b="1" dirty="0"/>
              <a:t>actual parameters</a:t>
            </a:r>
            <a:r>
              <a:rPr lang="en-ZA" dirty="0"/>
              <a:t> or </a:t>
            </a:r>
            <a:r>
              <a:rPr lang="en-ZA" b="1" dirty="0"/>
              <a:t>arguments</a:t>
            </a:r>
            <a:endParaRPr dirty="0"/>
          </a:p>
          <a:p>
            <a:pPr marL="571500" lvl="0" indent="-571500" algn="l" rtl="0">
              <a:lnSpc>
                <a:spcPct val="90000"/>
              </a:lnSpc>
              <a:spcBef>
                <a:spcPts val="1500"/>
              </a:spcBef>
              <a:spcAft>
                <a:spcPts val="0"/>
              </a:spcAft>
              <a:buSzPts val="4200"/>
              <a:buChar char="▪"/>
            </a:pPr>
            <a:endParaRPr lang="en-ZA" dirty="0" smtClean="0"/>
          </a:p>
          <a:p>
            <a:pPr marL="571500" lvl="0" indent="-571500" algn="l" rtl="0">
              <a:lnSpc>
                <a:spcPct val="90000"/>
              </a:lnSpc>
              <a:spcBef>
                <a:spcPts val="1500"/>
              </a:spcBef>
              <a:spcAft>
                <a:spcPts val="0"/>
              </a:spcAft>
              <a:buSzPts val="4200"/>
              <a:buChar char="▪"/>
            </a:pPr>
            <a:r>
              <a:rPr lang="en-ZA" dirty="0" smtClean="0"/>
              <a:t>Within </a:t>
            </a:r>
            <a:r>
              <a:rPr lang="en-ZA" dirty="0"/>
              <a:t>the function body, the parameters can be used like variables.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Formal and Actual Parameters</a:t>
            </a:r>
            <a:endParaRPr/>
          </a:p>
        </p:txBody>
      </p:sp>
      <p:sp>
        <p:nvSpPr>
          <p:cNvPr id="428" name="Google Shape;4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22</a:t>
            </a:fld>
            <a:endParaRPr/>
          </a:p>
        </p:txBody>
      </p:sp>
      <p:sp>
        <p:nvSpPr>
          <p:cNvPr id="429" name="Google Shape;429;p12"/>
          <p:cNvSpPr txBox="1"/>
          <p:nvPr/>
        </p:nvSpPr>
        <p:spPr>
          <a:xfrm>
            <a:off x="2724150" y="3445339"/>
            <a:ext cx="10515600" cy="4481498"/>
          </a:xfrm>
          <a:prstGeom prst="rect">
            <a:avLst/>
          </a:prstGeom>
          <a:noFill/>
          <a:ln>
            <a:noFill/>
          </a:ln>
        </p:spPr>
        <p:txBody>
          <a:bodyPr spcFirstLastPara="1" wrap="square" lIns="0" tIns="0" rIns="0" bIns="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some_function (a, b, c):</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(a)</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(b+c)</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some_function (12, 23, 34)</a:t>
            </a:r>
            <a:endParaRPr/>
          </a:p>
        </p:txBody>
      </p:sp>
      <p:sp>
        <p:nvSpPr>
          <p:cNvPr id="430" name="Google Shape;430;p12"/>
          <p:cNvSpPr txBox="1"/>
          <p:nvPr/>
        </p:nvSpPr>
        <p:spPr>
          <a:xfrm>
            <a:off x="10558131" y="3445339"/>
            <a:ext cx="3314026" cy="698994"/>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formal parameters</a:t>
            </a:r>
            <a:endParaRPr dirty="0"/>
          </a:p>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(or just “parameters”)</a:t>
            </a:r>
            <a:endParaRPr dirty="0"/>
          </a:p>
        </p:txBody>
      </p:sp>
      <p:sp>
        <p:nvSpPr>
          <p:cNvPr id="431" name="Google Shape;431;p12"/>
          <p:cNvSpPr txBox="1"/>
          <p:nvPr/>
        </p:nvSpPr>
        <p:spPr>
          <a:xfrm>
            <a:off x="10558131" y="5964671"/>
            <a:ext cx="2853964" cy="698994"/>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actual parameters</a:t>
            </a:r>
            <a:endParaRPr dirty="0"/>
          </a:p>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or “arguments”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Pass-By-Value</a:t>
            </a:r>
            <a:endParaRPr/>
          </a:p>
        </p:txBody>
      </p:sp>
      <p:sp>
        <p:nvSpPr>
          <p:cNvPr id="437" name="Google Shape;437;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23</a:t>
            </a:fld>
            <a:endParaRPr/>
          </a:p>
        </p:txBody>
      </p:sp>
      <p:sp>
        <p:nvSpPr>
          <p:cNvPr id="438" name="Google Shape;438;p13"/>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Only a copy of the value of a parameter is ever sent to a function.</a:t>
            </a:r>
            <a:endParaRPr dirty="0"/>
          </a:p>
          <a:p>
            <a:pPr marL="571500" lvl="0" indent="-571500" algn="l" rtl="0">
              <a:lnSpc>
                <a:spcPct val="90000"/>
              </a:lnSpc>
              <a:spcBef>
                <a:spcPts val="1500"/>
              </a:spcBef>
              <a:spcAft>
                <a:spcPts val="0"/>
              </a:spcAft>
              <a:buSzPts val="4200"/>
              <a:buChar char="▪"/>
            </a:pPr>
            <a:endParaRPr lang="en-ZA" dirty="0" smtClean="0"/>
          </a:p>
          <a:p>
            <a:pPr marL="571500" lvl="0" indent="-571500" algn="l" rtl="0">
              <a:lnSpc>
                <a:spcPct val="90000"/>
              </a:lnSpc>
              <a:spcBef>
                <a:spcPts val="1500"/>
              </a:spcBef>
              <a:spcAft>
                <a:spcPts val="0"/>
              </a:spcAft>
              <a:buSzPts val="4200"/>
              <a:buChar char="▪"/>
            </a:pPr>
            <a:r>
              <a:rPr lang="en-ZA" dirty="0" smtClean="0"/>
              <a:t>So </a:t>
            </a:r>
            <a:r>
              <a:rPr lang="en-ZA" dirty="0"/>
              <a:t>if there is an original variable, it cannot be changed by the function changing the parameter.</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7" name="Google Shape;446;p14"/>
          <p:cNvSpPr txBox="1"/>
          <p:nvPr/>
        </p:nvSpPr>
        <p:spPr>
          <a:xfrm>
            <a:off x="10160231" y="399010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443" name="Google Shape;443;p1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Pass-By-Value</a:t>
            </a:r>
            <a:endParaRPr/>
          </a:p>
        </p:txBody>
      </p:sp>
      <p:sp>
        <p:nvSpPr>
          <p:cNvPr id="444" name="Google Shape;4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24</a:t>
            </a:fld>
            <a:endParaRPr/>
          </a:p>
        </p:txBody>
      </p:sp>
      <p:sp>
        <p:nvSpPr>
          <p:cNvPr id="445" name="Google Shape;445;p14"/>
          <p:cNvSpPr txBox="1"/>
          <p:nvPr/>
        </p:nvSpPr>
        <p:spPr>
          <a:xfrm>
            <a:off x="1257300" y="3276353"/>
            <a:ext cx="6008024" cy="4361090"/>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a:t>
            </a: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(a):</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a=a+1</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(a)</a:t>
            </a:r>
            <a:endParaRPr dirty="0"/>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dirty="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b = 12</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(b)</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print (b)</a:t>
            </a:r>
            <a:endParaRPr dirty="0"/>
          </a:p>
        </p:txBody>
      </p:sp>
      <p:sp>
        <p:nvSpPr>
          <p:cNvPr id="446" name="Google Shape;446;p14"/>
          <p:cNvSpPr txBox="1"/>
          <p:nvPr/>
        </p:nvSpPr>
        <p:spPr>
          <a:xfrm>
            <a:off x="10340339" y="4629118"/>
            <a:ext cx="4024053" cy="206206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72000" tIns="72000" rIns="72000" bIns="72000" anchor="t" anchorCtr="0">
            <a:normAutofit/>
          </a:bodyPr>
          <a:lstStyle/>
          <a:p>
            <a:pPr marR="0" lvl="0" rtl="0">
              <a:lnSpc>
                <a:spcPct val="90000"/>
              </a:lnSpc>
              <a:spcBef>
                <a:spcPts val="0"/>
              </a:spcBef>
              <a:spcAft>
                <a:spcPts val="0"/>
              </a:spcAft>
              <a:buClr>
                <a:schemeClr val="accent2"/>
              </a:buClr>
              <a:buSzPts val="5400"/>
              <a:buFont typeface="Arial"/>
              <a:buNone/>
            </a:pPr>
            <a:r>
              <a:rPr lang="en-ZA" sz="4000" b="0" i="0" u="none" strike="noStrike" cap="none" dirty="0" smtClean="0">
                <a:solidFill>
                  <a:schemeClr val="dk1"/>
                </a:solidFill>
                <a:latin typeface="Courier New" panose="02070309020205020404" pitchFamily="49" charset="0"/>
                <a:ea typeface="Courier"/>
                <a:cs typeface="Courier New" panose="02070309020205020404" pitchFamily="49" charset="0"/>
                <a:sym typeface="Courier"/>
              </a:rPr>
              <a:t>13</a:t>
            </a:r>
            <a:endParaRPr sz="4000" dirty="0">
              <a:latin typeface="Courier New" panose="02070309020205020404" pitchFamily="49" charset="0"/>
              <a:cs typeface="Courier New" panose="02070309020205020404" pitchFamily="49" charset="0"/>
            </a:endParaRPr>
          </a:p>
          <a:p>
            <a:pPr marR="0" lvl="0" rtl="0">
              <a:lnSpc>
                <a:spcPct val="90000"/>
              </a:lnSpc>
              <a:spcBef>
                <a:spcPts val="1500"/>
              </a:spcBef>
              <a:spcAft>
                <a:spcPts val="0"/>
              </a:spcAft>
              <a:buClr>
                <a:schemeClr val="accent2"/>
              </a:buClr>
              <a:buSzPts val="5400"/>
              <a:buFont typeface="Arial"/>
              <a:buNone/>
            </a:pPr>
            <a:r>
              <a:rPr lang="en-ZA" sz="4000" b="0" i="0" u="none" strike="noStrike" cap="none" dirty="0" smtClean="0">
                <a:solidFill>
                  <a:schemeClr val="dk1"/>
                </a:solidFill>
                <a:latin typeface="Courier New" panose="02070309020205020404" pitchFamily="49" charset="0"/>
                <a:ea typeface="Courier"/>
                <a:cs typeface="Courier New" panose="02070309020205020404" pitchFamily="49" charset="0"/>
                <a:sym typeface="Courier"/>
              </a:rPr>
              <a:t>12</a:t>
            </a:r>
            <a:endParaRPr sz="4000" dirty="0">
              <a:latin typeface="Courier New" panose="02070309020205020404" pitchFamily="49" charset="0"/>
              <a:cs typeface="Courier New" panose="02070309020205020404" pitchFamily="49" charset="0"/>
            </a:endParaRPr>
          </a:p>
        </p:txBody>
      </p:sp>
      <p:sp>
        <p:nvSpPr>
          <p:cNvPr id="447" name="Google Shape;447;p14"/>
          <p:cNvSpPr txBox="1"/>
          <p:nvPr/>
        </p:nvSpPr>
        <p:spPr>
          <a:xfrm>
            <a:off x="10340340" y="411722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2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Return Values</a:t>
            </a:r>
            <a:endParaRPr/>
          </a:p>
        </p:txBody>
      </p:sp>
      <p:sp>
        <p:nvSpPr>
          <p:cNvPr id="501" name="Google Shape;501;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25</a:t>
            </a:fld>
            <a:endParaRPr/>
          </a:p>
        </p:txBody>
      </p:sp>
      <p:sp>
        <p:nvSpPr>
          <p:cNvPr id="502" name="Google Shape;502;p21"/>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a:t>Functions can return values just like mathematical functions.</a:t>
            </a:r>
            <a:endParaRPr/>
          </a:p>
          <a:p>
            <a:pPr marL="571500" lvl="0" indent="-571500" algn="l" rtl="0">
              <a:lnSpc>
                <a:spcPct val="90000"/>
              </a:lnSpc>
              <a:spcBef>
                <a:spcPts val="1500"/>
              </a:spcBef>
              <a:spcAft>
                <a:spcPts val="0"/>
              </a:spcAft>
              <a:buSzPts val="4200"/>
              <a:buChar char="▪"/>
            </a:pPr>
            <a:r>
              <a:rPr lang="en-ZA"/>
              <a:t>Use the </a:t>
            </a:r>
            <a:r>
              <a:rPr lang="en-ZA" b="1"/>
              <a:t>return</a:t>
            </a:r>
            <a:r>
              <a:rPr lang="en-ZA"/>
              <a:t> statement with an expression.</a:t>
            </a:r>
            <a:endParaRPr/>
          </a:p>
          <a:p>
            <a:pPr marL="571500" lvl="0" indent="-571500" algn="l" rtl="0">
              <a:lnSpc>
                <a:spcPct val="90000"/>
              </a:lnSpc>
              <a:spcBef>
                <a:spcPts val="1500"/>
              </a:spcBef>
              <a:spcAft>
                <a:spcPts val="0"/>
              </a:spcAft>
              <a:buSzPts val="4200"/>
              <a:buChar char="▪"/>
            </a:pPr>
            <a:r>
              <a:rPr lang="en-ZA"/>
              <a:t>Can be used anywhere in function and will return immediately.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Return Values</a:t>
            </a:r>
            <a:endParaRPr/>
          </a:p>
        </p:txBody>
      </p:sp>
      <p:sp>
        <p:nvSpPr>
          <p:cNvPr id="508" name="Google Shape;508;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26</a:t>
            </a:fld>
            <a:endParaRPr/>
          </a:p>
        </p:txBody>
      </p:sp>
      <p:sp>
        <p:nvSpPr>
          <p:cNvPr id="509" name="Google Shape;509;p22"/>
          <p:cNvSpPr txBox="1"/>
          <p:nvPr/>
        </p:nvSpPr>
        <p:spPr>
          <a:xfrm>
            <a:off x="1772900" y="3681650"/>
            <a:ext cx="5151120" cy="3545215"/>
          </a:xfrm>
          <a:prstGeom prst="rect">
            <a:avLst/>
          </a:prstGeom>
          <a:noFill/>
          <a:ln>
            <a:noFill/>
          </a:ln>
        </p:spPr>
        <p:txBody>
          <a:bodyPr spcFirstLastPara="1" wrap="square" lIns="0" tIns="0" rIns="0" bIns="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a:ea typeface="Courier"/>
                <a:cs typeface="Courier"/>
                <a:sym typeface="Courier"/>
              </a:rPr>
              <a:t>def square (x):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a:ea typeface="Courier"/>
                <a:cs typeface="Courier"/>
                <a:sym typeface="Courier"/>
              </a:rPr>
              <a:t>   return x*x</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rgbClr val="171717"/>
              </a:solidFill>
              <a:latin typeface="Courier"/>
              <a:ea typeface="Courier"/>
              <a:cs typeface="Courier"/>
              <a:sym typeface="Courie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a:ea typeface="Courier"/>
                <a:cs typeface="Courier"/>
                <a:sym typeface="Courier"/>
              </a:rPr>
              <a:t>y = square (12)</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a:ea typeface="Courier"/>
                <a:cs typeface="Courier"/>
                <a:sym typeface="Courier"/>
              </a:rPr>
              <a:t>print (y)</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rgbClr val="171717"/>
              </a:solidFill>
              <a:latin typeface="Courier"/>
              <a:ea typeface="Courier"/>
              <a:cs typeface="Courier"/>
              <a:sym typeface="Courier"/>
            </a:endParaRPr>
          </a:p>
        </p:txBody>
      </p:sp>
      <p:sp>
        <p:nvSpPr>
          <p:cNvPr id="10" name="Google Shape;446;p14"/>
          <p:cNvSpPr txBox="1"/>
          <p:nvPr/>
        </p:nvSpPr>
        <p:spPr>
          <a:xfrm>
            <a:off x="10160231" y="399010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11" name="Google Shape;446;p14"/>
          <p:cNvSpPr txBox="1"/>
          <p:nvPr/>
        </p:nvSpPr>
        <p:spPr>
          <a:xfrm>
            <a:off x="10340339" y="4629118"/>
            <a:ext cx="4024053" cy="206206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72000" tIns="72000" rIns="72000" bIns="72000" anchor="t" anchorCtr="0">
            <a:normAutofit/>
          </a:bodyPr>
          <a:lstStyle/>
          <a:p>
            <a:pPr marR="0" lvl="0" rtl="0">
              <a:lnSpc>
                <a:spcPct val="90000"/>
              </a:lnSpc>
              <a:spcBef>
                <a:spcPts val="0"/>
              </a:spcBef>
              <a:spcAft>
                <a:spcPts val="0"/>
              </a:spcAft>
              <a:buClr>
                <a:schemeClr val="accent2"/>
              </a:buClr>
              <a:buSzPts val="5400"/>
              <a:buFont typeface="Arial"/>
              <a:buNone/>
            </a:pPr>
            <a:r>
              <a:rPr lang="en-US" sz="4000" b="0" i="0" u="none" strike="noStrike" cap="none" dirty="0" smtClean="0">
                <a:solidFill>
                  <a:schemeClr val="dk1"/>
                </a:solidFill>
                <a:latin typeface="Courier New" panose="02070309020205020404" pitchFamily="49" charset="0"/>
                <a:ea typeface="Courier"/>
                <a:cs typeface="Courier New" panose="02070309020205020404" pitchFamily="49" charset="0"/>
                <a:sym typeface="Courier"/>
              </a:rPr>
              <a:t>144</a:t>
            </a:r>
            <a:endParaRPr sz="4000" dirty="0">
              <a:latin typeface="Courier New" panose="02070309020205020404" pitchFamily="49" charset="0"/>
              <a:cs typeface="Courier New" panose="02070309020205020404" pitchFamily="49" charset="0"/>
            </a:endParaRPr>
          </a:p>
        </p:txBody>
      </p:sp>
      <p:sp>
        <p:nvSpPr>
          <p:cNvPr id="12" name="Google Shape;447;p14"/>
          <p:cNvSpPr txBox="1"/>
          <p:nvPr/>
        </p:nvSpPr>
        <p:spPr>
          <a:xfrm>
            <a:off x="10340340" y="411722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is a formal parameter?</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a:latin typeface="Courier New" panose="02070309020205020404" pitchFamily="49" charset="0"/>
                <a:cs typeface="Courier New" panose="02070309020205020404" pitchFamily="49" charset="0"/>
              </a:rPr>
              <a:t>name used within function</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value passed to function</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name associated with arguments</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formal names used anywhere in program</a:t>
            </a:r>
            <a:endParaRPr lang="en-US" sz="3600" dirty="0"/>
          </a:p>
          <a:p>
            <a:endParaRPr lang="en-ZA" dirty="0"/>
          </a:p>
        </p:txBody>
      </p:sp>
    </p:spTree>
    <p:extLst>
      <p:ext uri="{BB962C8B-B14F-4D97-AF65-F5344CB8AC3E}">
        <p14:creationId xmlns:p14="http://schemas.microsoft.com/office/powerpoint/2010/main" val="3757912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is a formal parameter?</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a:latin typeface="Courier New" panose="02070309020205020404" pitchFamily="49" charset="0"/>
                <a:cs typeface="Courier New" panose="02070309020205020404" pitchFamily="49" charset="0"/>
              </a:rPr>
              <a:t>name used within </a:t>
            </a:r>
            <a:r>
              <a:rPr lang="en-ZA" dirty="0" smtClean="0">
                <a:latin typeface="Courier New" panose="02070309020205020404" pitchFamily="49" charset="0"/>
                <a:cs typeface="Courier New" panose="02070309020205020404" pitchFamily="49" charset="0"/>
              </a:rPr>
              <a:t>function</a:t>
            </a:r>
          </a:p>
          <a:p>
            <a:pPr marL="617220" indent="-571500"/>
            <a:r>
              <a:rPr lang="en-US" dirty="0" smtClean="0"/>
              <a:t>B – </a:t>
            </a:r>
            <a:r>
              <a:rPr lang="en-ZA" sz="3600" dirty="0" smtClean="0">
                <a:latin typeface="Courier New" panose="02070309020205020404" pitchFamily="49" charset="0"/>
                <a:cs typeface="Courier New" panose="02070309020205020404" pitchFamily="49" charset="0"/>
              </a:rPr>
              <a:t>value passed to function</a:t>
            </a:r>
            <a:endParaRPr lang="en-US" sz="3600" dirty="0"/>
          </a:p>
          <a:p>
            <a:pPr marL="617220" indent="-571500"/>
            <a:r>
              <a:rPr lang="en-US" dirty="0"/>
              <a:t>C </a:t>
            </a:r>
            <a:r>
              <a:rPr lang="en-US" dirty="0" smtClean="0"/>
              <a:t>– </a:t>
            </a:r>
            <a:r>
              <a:rPr lang="en-ZA" dirty="0">
                <a:latin typeface="Courier New" panose="02070309020205020404" pitchFamily="49" charset="0"/>
                <a:cs typeface="Courier New" panose="02070309020205020404" pitchFamily="49" charset="0"/>
              </a:rPr>
              <a:t>name associated with arguments</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formal names used anywhere in program</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678" y="5884825"/>
            <a:ext cx="1015120" cy="939557"/>
          </a:xfrm>
          <a:prstGeom prst="rect">
            <a:avLst/>
          </a:prstGeom>
        </p:spPr>
      </p:pic>
    </p:spTree>
    <p:extLst>
      <p:ext uri="{BB962C8B-B14F-4D97-AF65-F5344CB8AC3E}">
        <p14:creationId xmlns:p14="http://schemas.microsoft.com/office/powerpoint/2010/main" val="2685021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does the name </a:t>
            </a:r>
            <a:r>
              <a:rPr lang="en-US" b="1" dirty="0" smtClean="0">
                <a:solidFill>
                  <a:schemeClr val="tx1">
                    <a:lumMod val="50000"/>
                  </a:schemeClr>
                </a:solidFill>
              </a:rPr>
              <a:t>a</a:t>
            </a:r>
            <a:r>
              <a:rPr lang="en-US" dirty="0" smtClean="0">
                <a:solidFill>
                  <a:schemeClr val="tx1">
                    <a:lumMod val="50000"/>
                  </a:schemeClr>
                </a:solidFill>
              </a:rPr>
              <a:t> refer to an actual parameter?</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smtClean="0">
                <a:latin typeface="Courier New" panose="02070309020205020404" pitchFamily="49" charset="0"/>
                <a:cs typeface="Courier New" panose="02070309020205020404" pitchFamily="49" charset="0"/>
              </a:rPr>
              <a:t>return a</a:t>
            </a:r>
          </a:p>
          <a:p>
            <a:pPr marL="617220" indent="-571500"/>
            <a:r>
              <a:rPr lang="en-US" dirty="0" smtClean="0"/>
              <a:t>B – </a:t>
            </a:r>
            <a:r>
              <a:rPr lang="en-ZA" sz="3600" dirty="0" smtClean="0">
                <a:latin typeface="Courier New" panose="02070309020205020404" pitchFamily="49" charset="0"/>
                <a:cs typeface="Courier New" panose="02070309020205020404" pitchFamily="49" charset="0"/>
              </a:rPr>
              <a:t>a=</a:t>
            </a:r>
            <a:r>
              <a:rPr lang="en-ZA" sz="3600" dirty="0" err="1" smtClean="0">
                <a:latin typeface="Courier New" panose="02070309020205020404" pitchFamily="49" charset="0"/>
                <a:cs typeface="Courier New" panose="02070309020205020404" pitchFamily="49" charset="0"/>
              </a:rPr>
              <a:t>dosomething</a:t>
            </a:r>
            <a:r>
              <a:rPr lang="en-ZA" sz="3600" dirty="0" smtClean="0">
                <a:latin typeface="Courier New" panose="02070309020205020404" pitchFamily="49" charset="0"/>
                <a:cs typeface="Courier New" panose="02070309020205020404" pitchFamily="49" charset="0"/>
              </a:rPr>
              <a:t>()</a:t>
            </a:r>
            <a:endParaRPr lang="en-US" sz="3600" dirty="0"/>
          </a:p>
          <a:p>
            <a:pPr marL="617220" indent="-571500"/>
            <a:r>
              <a:rPr lang="en-US" dirty="0"/>
              <a:t>C </a:t>
            </a:r>
            <a:r>
              <a:rPr lang="en-US" dirty="0" smtClean="0"/>
              <a:t>– </a:t>
            </a:r>
            <a:r>
              <a:rPr lang="en-ZA" dirty="0" err="1" smtClean="0">
                <a:latin typeface="Courier New" panose="02070309020205020404" pitchFamily="49" charset="0"/>
                <a:cs typeface="Courier New" panose="02070309020205020404" pitchFamily="49" charset="0"/>
              </a:rPr>
              <a:t>def</a:t>
            </a:r>
            <a:r>
              <a:rPr lang="en-ZA" dirty="0" smtClean="0">
                <a:latin typeface="Courier New" panose="02070309020205020404" pitchFamily="49" charset="0"/>
                <a:cs typeface="Courier New" panose="02070309020205020404" pitchFamily="49" charset="0"/>
              </a:rPr>
              <a:t> </a:t>
            </a:r>
            <a:r>
              <a:rPr lang="en-ZA" dirty="0" err="1" smtClean="0">
                <a:latin typeface="Courier New" panose="02070309020205020404" pitchFamily="49" charset="0"/>
                <a:cs typeface="Courier New" panose="02070309020205020404" pitchFamily="49" charset="0"/>
              </a:rPr>
              <a:t>dosomething</a:t>
            </a:r>
            <a:r>
              <a:rPr lang="en-ZA" dirty="0" smtClean="0">
                <a:latin typeface="Courier New" panose="02070309020205020404" pitchFamily="49" charset="0"/>
                <a:cs typeface="Courier New" panose="02070309020205020404" pitchFamily="49" charset="0"/>
              </a:rPr>
              <a:t>(a)</a:t>
            </a:r>
            <a:endParaRPr lang="en-US" sz="3600" dirty="0"/>
          </a:p>
          <a:p>
            <a:pPr marL="617220" indent="-571500"/>
            <a:r>
              <a:rPr lang="en-US" dirty="0"/>
              <a:t>D </a:t>
            </a:r>
            <a:r>
              <a:rPr lang="en-US" dirty="0" smtClean="0"/>
              <a:t>– </a:t>
            </a:r>
            <a:r>
              <a:rPr lang="en-ZA" dirty="0" err="1" smtClean="0">
                <a:latin typeface="Courier New" panose="02070309020205020404" pitchFamily="49" charset="0"/>
                <a:cs typeface="Courier New" panose="02070309020205020404" pitchFamily="49" charset="0"/>
              </a:rPr>
              <a:t>dosomething</a:t>
            </a:r>
            <a:r>
              <a:rPr lang="en-ZA" dirty="0" smtClean="0">
                <a:latin typeface="Courier New" panose="02070309020205020404" pitchFamily="49" charset="0"/>
                <a:cs typeface="Courier New" panose="02070309020205020404" pitchFamily="49" charset="0"/>
              </a:rPr>
              <a:t>(a)</a:t>
            </a:r>
            <a:endParaRPr lang="en-US" sz="3600" dirty="0"/>
          </a:p>
          <a:p>
            <a:endParaRPr lang="en-ZA" dirty="0"/>
          </a:p>
        </p:txBody>
      </p:sp>
    </p:spTree>
    <p:extLst>
      <p:ext uri="{BB962C8B-B14F-4D97-AF65-F5344CB8AC3E}">
        <p14:creationId xmlns:p14="http://schemas.microsoft.com/office/powerpoint/2010/main" val="2481540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Introduction to Functions</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does the name </a:t>
            </a:r>
            <a:r>
              <a:rPr lang="en-US" b="1" dirty="0" smtClean="0">
                <a:solidFill>
                  <a:schemeClr val="tx1">
                    <a:lumMod val="50000"/>
                  </a:schemeClr>
                </a:solidFill>
              </a:rPr>
              <a:t>a</a:t>
            </a:r>
            <a:r>
              <a:rPr lang="en-US" dirty="0" smtClean="0">
                <a:solidFill>
                  <a:schemeClr val="tx1">
                    <a:lumMod val="50000"/>
                  </a:schemeClr>
                </a:solidFill>
              </a:rPr>
              <a:t> refer to an actual parameter?</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smtClean="0">
                <a:latin typeface="Courier New" panose="02070309020205020404" pitchFamily="49" charset="0"/>
                <a:cs typeface="Courier New" panose="02070309020205020404" pitchFamily="49" charset="0"/>
              </a:rPr>
              <a:t>return a</a:t>
            </a:r>
          </a:p>
          <a:p>
            <a:pPr marL="617220" indent="-571500"/>
            <a:r>
              <a:rPr lang="en-US" dirty="0" smtClean="0"/>
              <a:t>B – </a:t>
            </a:r>
            <a:r>
              <a:rPr lang="en-ZA" sz="3600" dirty="0" smtClean="0">
                <a:latin typeface="Courier New" panose="02070309020205020404" pitchFamily="49" charset="0"/>
                <a:cs typeface="Courier New" panose="02070309020205020404" pitchFamily="49" charset="0"/>
              </a:rPr>
              <a:t>a=</a:t>
            </a:r>
            <a:r>
              <a:rPr lang="en-ZA" sz="3600" dirty="0" err="1" smtClean="0">
                <a:latin typeface="Courier New" panose="02070309020205020404" pitchFamily="49" charset="0"/>
                <a:cs typeface="Courier New" panose="02070309020205020404" pitchFamily="49" charset="0"/>
              </a:rPr>
              <a:t>dosomething</a:t>
            </a:r>
            <a:r>
              <a:rPr lang="en-ZA" sz="3600" dirty="0" smtClean="0">
                <a:latin typeface="Courier New" panose="02070309020205020404" pitchFamily="49" charset="0"/>
                <a:cs typeface="Courier New" panose="02070309020205020404" pitchFamily="49" charset="0"/>
              </a:rPr>
              <a:t>()</a:t>
            </a:r>
            <a:endParaRPr lang="en-US" sz="3600" dirty="0"/>
          </a:p>
          <a:p>
            <a:pPr marL="617220" indent="-571500"/>
            <a:r>
              <a:rPr lang="en-US" dirty="0"/>
              <a:t>C </a:t>
            </a:r>
            <a:r>
              <a:rPr lang="en-US" dirty="0" smtClean="0"/>
              <a:t>– </a:t>
            </a:r>
            <a:r>
              <a:rPr lang="en-ZA" dirty="0" err="1" smtClean="0">
                <a:latin typeface="Courier New" panose="02070309020205020404" pitchFamily="49" charset="0"/>
                <a:cs typeface="Courier New" panose="02070309020205020404" pitchFamily="49" charset="0"/>
              </a:rPr>
              <a:t>def</a:t>
            </a:r>
            <a:r>
              <a:rPr lang="en-ZA" dirty="0" smtClean="0">
                <a:latin typeface="Courier New" panose="02070309020205020404" pitchFamily="49" charset="0"/>
                <a:cs typeface="Courier New" panose="02070309020205020404" pitchFamily="49" charset="0"/>
              </a:rPr>
              <a:t> </a:t>
            </a:r>
            <a:r>
              <a:rPr lang="en-ZA" dirty="0" err="1" smtClean="0">
                <a:latin typeface="Courier New" panose="02070309020205020404" pitchFamily="49" charset="0"/>
                <a:cs typeface="Courier New" panose="02070309020205020404" pitchFamily="49" charset="0"/>
              </a:rPr>
              <a:t>dosomething</a:t>
            </a:r>
            <a:r>
              <a:rPr lang="en-ZA" dirty="0" smtClean="0">
                <a:latin typeface="Courier New" panose="02070309020205020404" pitchFamily="49" charset="0"/>
                <a:cs typeface="Courier New" panose="02070309020205020404" pitchFamily="49" charset="0"/>
              </a:rPr>
              <a:t>(a)</a:t>
            </a:r>
            <a:endParaRPr lang="en-US" sz="3600" dirty="0"/>
          </a:p>
          <a:p>
            <a:pPr marL="617220" indent="-571500"/>
            <a:r>
              <a:rPr lang="en-US" dirty="0"/>
              <a:t>D </a:t>
            </a:r>
            <a:r>
              <a:rPr lang="en-US" dirty="0" smtClean="0"/>
              <a:t>– </a:t>
            </a:r>
            <a:r>
              <a:rPr lang="en-ZA" dirty="0" err="1" smtClean="0">
                <a:latin typeface="Courier New" panose="02070309020205020404" pitchFamily="49" charset="0"/>
                <a:cs typeface="Courier New" panose="02070309020205020404" pitchFamily="49" charset="0"/>
              </a:rPr>
              <a:t>dosomething</a:t>
            </a:r>
            <a:r>
              <a:rPr lang="en-ZA" dirty="0" smtClean="0">
                <a:latin typeface="Courier New" panose="02070309020205020404" pitchFamily="49" charset="0"/>
                <a:cs typeface="Courier New" panose="02070309020205020404" pitchFamily="49" charset="0"/>
              </a:rPr>
              <a:t>(a)</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718" y="6647010"/>
            <a:ext cx="1015120" cy="939557"/>
          </a:xfrm>
          <a:prstGeom prst="rect">
            <a:avLst/>
          </a:prstGeom>
        </p:spPr>
      </p:pic>
    </p:spTree>
    <p:extLst>
      <p:ext uri="{BB962C8B-B14F-4D97-AF65-F5344CB8AC3E}">
        <p14:creationId xmlns:p14="http://schemas.microsoft.com/office/powerpoint/2010/main" val="301749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smtClean="0">
                <a:solidFill>
                  <a:schemeClr val="accent1"/>
                </a:solidFill>
              </a:rPr>
              <a:t>Exercise</a:t>
            </a:r>
            <a:endParaRPr dirty="0">
              <a:solidFill>
                <a:schemeClr val="accent1"/>
              </a:solidFill>
            </a:endParaRPr>
          </a:p>
        </p:txBody>
      </p:sp>
      <p:sp>
        <p:nvSpPr>
          <p:cNvPr id="357" name="Google Shape;357;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800" b="0" i="0" u="none" strike="noStrike" kern="0" cap="none" spc="0" normalizeH="0" baseline="0" noProof="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800" b="0" i="0" u="none" strike="noStrike" kern="0" cap="none" spc="0" normalizeH="0" baseline="0" noProof="0">
              <a:ln>
                <a:noFill/>
              </a:ln>
              <a:solidFill>
                <a:srgbClr val="00365F"/>
              </a:solidFill>
              <a:effectLst/>
              <a:uLnTx/>
              <a:uFillTx/>
              <a:latin typeface="Arial"/>
              <a:cs typeface="Arial"/>
              <a:sym typeface="Arial"/>
            </a:endParaRPr>
          </a:p>
        </p:txBody>
      </p:sp>
      <p:sp>
        <p:nvSpPr>
          <p:cNvPr id="358" name="Google Shape;358;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smtClean="0"/>
              <a:t>Write a function to print the sequence of integers 1-n, each on a new line, depending on the value of the parameter n.</a:t>
            </a:r>
          </a:p>
          <a:p>
            <a:pPr marL="571500" lvl="0" indent="-571500" algn="l" rtl="0">
              <a:lnSpc>
                <a:spcPct val="90000"/>
              </a:lnSpc>
              <a:spcBef>
                <a:spcPts val="0"/>
              </a:spcBef>
              <a:spcAft>
                <a:spcPts val="0"/>
              </a:spcAft>
              <a:buSzPts val="4200"/>
              <a:buChar char="▪"/>
            </a:pPr>
            <a:endParaRPr lang="en-ZA" dirty="0" smtClean="0"/>
          </a:p>
          <a:p>
            <a:pPr marL="571500" lvl="0" indent="-571500" algn="l" rtl="0">
              <a:lnSpc>
                <a:spcPct val="90000"/>
              </a:lnSpc>
              <a:spcBef>
                <a:spcPts val="0"/>
              </a:spcBef>
              <a:spcAft>
                <a:spcPts val="0"/>
              </a:spcAft>
              <a:buSzPts val="4200"/>
              <a:buChar char="▪"/>
            </a:pPr>
            <a:r>
              <a:rPr lang="en-US" dirty="0" smtClean="0"/>
              <a:t>Execute the function for values 3, 5 and 7.</a:t>
            </a:r>
          </a:p>
          <a:p>
            <a:pPr marL="0" lvl="0" indent="0" algn="l" rtl="0">
              <a:lnSpc>
                <a:spcPct val="90000"/>
              </a:lnSpc>
              <a:spcBef>
                <a:spcPts val="0"/>
              </a:spcBef>
              <a:spcAft>
                <a:spcPts val="0"/>
              </a:spcAft>
              <a:buSzPts val="4200"/>
              <a:buNone/>
            </a:pPr>
            <a:endParaRPr lang="en-US" dirty="0"/>
          </a:p>
        </p:txBody>
      </p:sp>
    </p:spTree>
    <p:extLst>
      <p:ext uri="{BB962C8B-B14F-4D97-AF65-F5344CB8AC3E}">
        <p14:creationId xmlns:p14="http://schemas.microsoft.com/office/powerpoint/2010/main" val="1597092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defTabSz="914400" rtl="0" eaLnBrk="1" fontAlgn="auto" latinLnBrk="0" hangingPunct="1">
              <a:lnSpc>
                <a:spcPct val="90000"/>
              </a:lnSpc>
              <a:spcBef>
                <a:spcPts val="0"/>
              </a:spcBef>
              <a:spcAft>
                <a:spcPts val="0"/>
              </a:spcAft>
              <a:buClr>
                <a:srgbClr val="46C1BB"/>
              </a:buClr>
              <a:buSzPts val="1820"/>
              <a:buFont typeface="Noto Sans Symbols"/>
              <a:buNone/>
              <a:tabLst/>
              <a:defRPr/>
            </a:pPr>
            <a:endParaRPr kumimoji="0" sz="2800" b="0" i="0" u="none" strike="noStrike" kern="0" cap="none" spc="0" normalizeH="0" baseline="0" noProof="0">
              <a:ln>
                <a:noFill/>
              </a:ln>
              <a:solidFill>
                <a:srgbClr val="5E5E5E"/>
              </a:solidFill>
              <a:effectLst/>
              <a:uLnTx/>
              <a:uFillTx/>
              <a:latin typeface="Arial"/>
              <a:ea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Unless otherwise stated, all materials are copyright of the University of Cape Town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 University of Cape Town</a:t>
            </a:r>
            <a:endParaRPr kumimoji="0" sz="3200" b="0" i="0" u="none" strike="noStrike" kern="0" cap="none" spc="0" normalizeH="0" baseline="0" noProof="0">
              <a:ln>
                <a:noFill/>
              </a:ln>
              <a:solidFill>
                <a:srgbClr val="313131"/>
              </a:solidFill>
              <a:effectLst/>
              <a:uLnTx/>
              <a:uFillTx/>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87827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2937011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Identifier Scope</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ZA" sz="5400" b="0" i="0" u="none" strike="noStrike" kern="0" cap="none" spc="0" normalizeH="0" baseline="0" noProof="0">
                <a:ln>
                  <a:noFill/>
                </a:ln>
                <a:solidFill>
                  <a:srgbClr val="00365F"/>
                </a:solidFill>
                <a:effectLst/>
                <a:uLnTx/>
                <a:uFillTx/>
                <a:latin typeface="Arial"/>
                <a:cs typeface="Arial"/>
                <a:sym typeface="Arial"/>
              </a:rPr>
              <a:t>CSC1</a:t>
            </a:r>
            <a:endParaRPr kumimoji="0" sz="5400" b="0" i="0" u="none" strike="noStrike" kern="0" cap="none" spc="0" normalizeH="0" baseline="0" noProof="0">
              <a:ln>
                <a:noFill/>
              </a:ln>
              <a:solidFill>
                <a:srgbClr val="00365F"/>
              </a:solidFill>
              <a:effectLst/>
              <a:uLnTx/>
              <a:uFillTx/>
              <a:latin typeface="Arial"/>
              <a:cs typeface="Arial"/>
              <a:sym typeface="Arial"/>
            </a:endParaRPr>
          </a:p>
        </p:txBody>
      </p:sp>
    </p:spTree>
    <p:extLst>
      <p:ext uri="{BB962C8B-B14F-4D97-AF65-F5344CB8AC3E}">
        <p14:creationId xmlns:p14="http://schemas.microsoft.com/office/powerpoint/2010/main" val="1181058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Identifier Scope</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3603680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Scope and Local Variables</a:t>
            </a:r>
            <a:endParaRPr/>
          </a:p>
        </p:txBody>
      </p:sp>
      <p:sp>
        <p:nvSpPr>
          <p:cNvPr id="453" name="Google Shape;453;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36</a:t>
            </a:fld>
            <a:endParaRPr/>
          </a:p>
        </p:txBody>
      </p:sp>
      <p:sp>
        <p:nvSpPr>
          <p:cNvPr id="454" name="Google Shape;454;p1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US" b="1" dirty="0" smtClean="0"/>
              <a:t>Scope</a:t>
            </a:r>
            <a:r>
              <a:rPr lang="en-US" dirty="0" smtClean="0"/>
              <a:t> refers to where a variable can be used (accessed or changed).</a:t>
            </a:r>
            <a:endParaRPr lang="en-ZA" dirty="0" smtClean="0"/>
          </a:p>
          <a:p>
            <a:pPr marL="571500" lvl="0" indent="-571500" algn="l" rtl="0">
              <a:lnSpc>
                <a:spcPct val="90000"/>
              </a:lnSpc>
              <a:spcBef>
                <a:spcPts val="0"/>
              </a:spcBef>
              <a:spcAft>
                <a:spcPts val="0"/>
              </a:spcAft>
              <a:buSzPts val="4200"/>
              <a:buChar char="▪"/>
            </a:pPr>
            <a:endParaRPr lang="en-ZA" dirty="0"/>
          </a:p>
          <a:p>
            <a:pPr marL="571500" lvl="0" indent="-571500" algn="l" rtl="0">
              <a:lnSpc>
                <a:spcPct val="90000"/>
              </a:lnSpc>
              <a:spcBef>
                <a:spcPts val="0"/>
              </a:spcBef>
              <a:spcAft>
                <a:spcPts val="0"/>
              </a:spcAft>
              <a:buSzPts val="4200"/>
              <a:buChar char="▪"/>
            </a:pPr>
            <a:r>
              <a:rPr lang="en-ZA" dirty="0" smtClean="0"/>
              <a:t>New </a:t>
            </a:r>
            <a:r>
              <a:rPr lang="en-ZA" dirty="0"/>
              <a:t>variables can be created and used within functions but they disappear when the function ends.</a:t>
            </a:r>
            <a:endParaRPr dirty="0"/>
          </a:p>
          <a:p>
            <a:pPr marL="1257300" lvl="1" indent="-571500" algn="l" rtl="0">
              <a:lnSpc>
                <a:spcPct val="90000"/>
              </a:lnSpc>
              <a:spcBef>
                <a:spcPts val="750"/>
              </a:spcBef>
              <a:spcAft>
                <a:spcPts val="0"/>
              </a:spcAft>
              <a:buSzPts val="3600"/>
              <a:buChar char="▪"/>
            </a:pPr>
            <a:r>
              <a:rPr lang="en-ZA" dirty="0"/>
              <a:t>called </a:t>
            </a:r>
            <a:r>
              <a:rPr lang="en-ZA" b="1" dirty="0"/>
              <a:t>local </a:t>
            </a:r>
            <a:r>
              <a:rPr lang="en-ZA" b="1" dirty="0" smtClean="0"/>
              <a:t>variables</a:t>
            </a:r>
          </a:p>
          <a:p>
            <a:pPr marL="1257300" lvl="1" indent="-571500" algn="l" rtl="0">
              <a:lnSpc>
                <a:spcPct val="90000"/>
              </a:lnSpc>
              <a:spcBef>
                <a:spcPts val="750"/>
              </a:spcBef>
              <a:spcAft>
                <a:spcPts val="0"/>
              </a:spcAft>
              <a:buSzPts val="3600"/>
              <a:buChar char="▪"/>
            </a:pPr>
            <a:endParaRPr lang="en-US" b="1" dirty="0"/>
          </a:p>
          <a:p>
            <a:pPr marL="800100" indent="-571500">
              <a:spcBef>
                <a:spcPts val="750"/>
              </a:spcBef>
              <a:buSzPts val="3600"/>
            </a:pPr>
            <a:r>
              <a:rPr lang="en-US" dirty="0" smtClean="0"/>
              <a:t>Limiting scope:</a:t>
            </a:r>
          </a:p>
          <a:p>
            <a:pPr marL="1257300" lvl="1" indent="-571500"/>
            <a:r>
              <a:rPr lang="en-US" dirty="0" smtClean="0"/>
              <a:t>Prevents errors in one part of a program affecting other parts.</a:t>
            </a:r>
          </a:p>
          <a:p>
            <a:pPr marL="1257300" lvl="1" indent="-571500"/>
            <a:r>
              <a:rPr lang="en-US" dirty="0" smtClean="0"/>
              <a:t>Helps programmers to manage large programs.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Scope and Local Variables</a:t>
            </a:r>
            <a:endParaRPr/>
          </a:p>
        </p:txBody>
      </p:sp>
      <p:sp>
        <p:nvSpPr>
          <p:cNvPr id="460" name="Google Shape;460;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37</a:t>
            </a:fld>
            <a:endParaRPr/>
          </a:p>
        </p:txBody>
      </p:sp>
      <p:sp>
        <p:nvSpPr>
          <p:cNvPr id="461" name="Google Shape;461;p16"/>
          <p:cNvSpPr txBox="1"/>
          <p:nvPr/>
        </p:nvSpPr>
        <p:spPr>
          <a:xfrm>
            <a:off x="1934362" y="3242358"/>
            <a:ext cx="6355080" cy="4401820"/>
          </a:xfrm>
          <a:prstGeom prst="rect">
            <a:avLst/>
          </a:prstGeom>
          <a:noFill/>
          <a:ln>
            <a:noFill/>
          </a:ln>
        </p:spPr>
        <p:txBody>
          <a:bodyPr spcFirstLastPara="1" wrap="square" lIns="0" tIns="0" rIns="0" bIns="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some_function ():</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a = 1</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(a)</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some_function ()</a:t>
            </a:r>
            <a:endParaRPr/>
          </a:p>
        </p:txBody>
      </p:sp>
      <p:sp>
        <p:nvSpPr>
          <p:cNvPr id="7" name="Google Shape;446;p14"/>
          <p:cNvSpPr txBox="1"/>
          <p:nvPr/>
        </p:nvSpPr>
        <p:spPr>
          <a:xfrm>
            <a:off x="10160231" y="399010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8" name="Google Shape;446;p14"/>
          <p:cNvSpPr txBox="1"/>
          <p:nvPr/>
        </p:nvSpPr>
        <p:spPr>
          <a:xfrm>
            <a:off x="10340339" y="4629118"/>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marR="0" lvl="0" rtl="0">
              <a:lnSpc>
                <a:spcPct val="90000"/>
              </a:lnSpc>
              <a:spcBef>
                <a:spcPts val="0"/>
              </a:spcBef>
              <a:spcAft>
                <a:spcPts val="0"/>
              </a:spcAft>
              <a:buClr>
                <a:schemeClr val="accent2"/>
              </a:buClr>
              <a:buSzPts val="5400"/>
              <a:buFont typeface="Arial"/>
              <a:buNone/>
            </a:pPr>
            <a:r>
              <a:rPr lang="en-US" sz="4000" b="0" i="0" u="none" strike="noStrike" cap="none" dirty="0" smtClean="0">
                <a:solidFill>
                  <a:schemeClr val="dk1"/>
                </a:solidFill>
                <a:latin typeface="Courier New" panose="02070309020205020404" pitchFamily="49" charset="0"/>
                <a:ea typeface="Courier"/>
                <a:cs typeface="Courier New" panose="02070309020205020404" pitchFamily="49" charset="0"/>
                <a:sym typeface="Courier"/>
              </a:rPr>
              <a:t>1</a:t>
            </a:r>
            <a:endParaRPr sz="4000" dirty="0">
              <a:latin typeface="Courier New" panose="02070309020205020404" pitchFamily="49" charset="0"/>
              <a:cs typeface="Courier New" panose="02070309020205020404" pitchFamily="49" charset="0"/>
            </a:endParaRPr>
          </a:p>
        </p:txBody>
      </p:sp>
      <p:sp>
        <p:nvSpPr>
          <p:cNvPr id="9" name="Google Shape;447;p14"/>
          <p:cNvSpPr txBox="1"/>
          <p:nvPr/>
        </p:nvSpPr>
        <p:spPr>
          <a:xfrm>
            <a:off x="10340340" y="411722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Scope and Local Variables</a:t>
            </a:r>
            <a:endParaRPr/>
          </a:p>
        </p:txBody>
      </p:sp>
      <p:sp>
        <p:nvSpPr>
          <p:cNvPr id="469" name="Google Shape;469;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38</a:t>
            </a:fld>
            <a:endParaRPr/>
          </a:p>
        </p:txBody>
      </p:sp>
      <p:sp>
        <p:nvSpPr>
          <p:cNvPr id="470" name="Google Shape;470;p17"/>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Local </a:t>
            </a:r>
            <a:r>
              <a:rPr lang="en-ZA" dirty="0" smtClean="0"/>
              <a:t>variable </a:t>
            </a:r>
            <a:r>
              <a:rPr lang="en-ZA" dirty="0"/>
              <a:t>names (and parameters) that are the same as global variable names temporarily hide the global variables.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Scope and Local Variables</a:t>
            </a:r>
            <a:endParaRPr/>
          </a:p>
        </p:txBody>
      </p:sp>
      <p:sp>
        <p:nvSpPr>
          <p:cNvPr id="476" name="Google Shape;476;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39</a:t>
            </a:fld>
            <a:endParaRPr/>
          </a:p>
        </p:txBody>
      </p:sp>
      <p:sp>
        <p:nvSpPr>
          <p:cNvPr id="477" name="Google Shape;477;p18"/>
          <p:cNvSpPr txBox="1"/>
          <p:nvPr/>
        </p:nvSpPr>
        <p:spPr>
          <a:xfrm>
            <a:off x="2091747" y="3052153"/>
            <a:ext cx="6198813" cy="4823838"/>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a:t>
            </a: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a:t>
            </a:r>
            <a:r>
              <a:rPr lang="en-ZA" sz="3200" b="0" i="0" u="none" strike="noStrike" cap="none" dirty="0" err="1">
                <a:solidFill>
                  <a:srgbClr val="171717"/>
                </a:solidFill>
                <a:latin typeface="Courier New"/>
                <a:ea typeface="Courier New"/>
                <a:cs typeface="Courier New"/>
                <a:sym typeface="Courier New"/>
              </a:rPr>
              <a:t>a,c</a:t>
            </a:r>
            <a:r>
              <a:rPr lang="en-ZA" sz="3200" b="0" i="0" u="none" strike="noStrike" cap="none" dirty="0">
                <a:solidFill>
                  <a:srgbClr val="171717"/>
                </a:solidFill>
                <a:latin typeface="Courier New"/>
                <a:ea typeface="Courier New"/>
                <a:cs typeface="Courier New"/>
                <a:sym typeface="Courier New"/>
              </a:rPr>
              <a:t>):</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a = 3</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b = 3</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a:t>
            </a:r>
            <a:r>
              <a:rPr lang="en-ZA" sz="3200" b="0" i="0" u="none" strike="noStrike" cap="none" dirty="0" err="1">
                <a:solidFill>
                  <a:srgbClr val="171717"/>
                </a:solidFill>
                <a:latin typeface="Courier New"/>
                <a:ea typeface="Courier New"/>
                <a:cs typeface="Courier New"/>
                <a:sym typeface="Courier New"/>
              </a:rPr>
              <a:t>a,b</a:t>
            </a:r>
            <a:r>
              <a:rPr lang="en-ZA" sz="3200" b="0" i="0" u="none" strike="noStrike" cap="none" dirty="0">
                <a:solidFill>
                  <a:srgbClr val="171717"/>
                </a:solidFill>
                <a:latin typeface="Courier New"/>
                <a:ea typeface="Courier New"/>
                <a:cs typeface="Courier New"/>
                <a:sym typeface="Courier New"/>
              </a:rPr>
              <a:t>)</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a = 1</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b = 2</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(1,2)</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print (</a:t>
            </a:r>
            <a:r>
              <a:rPr lang="en-ZA" sz="3200" b="0" i="0" u="none" strike="noStrike" cap="none" dirty="0" err="1">
                <a:solidFill>
                  <a:srgbClr val="171717"/>
                </a:solidFill>
                <a:latin typeface="Courier New"/>
                <a:ea typeface="Courier New"/>
                <a:cs typeface="Courier New"/>
                <a:sym typeface="Courier New"/>
              </a:rPr>
              <a:t>a,b</a:t>
            </a:r>
            <a:r>
              <a:rPr lang="en-ZA" sz="3200" b="0" i="0" u="none" strike="noStrike" cap="none" dirty="0">
                <a:solidFill>
                  <a:srgbClr val="171717"/>
                </a:solidFill>
                <a:latin typeface="Courier New"/>
                <a:ea typeface="Courier New"/>
                <a:cs typeface="Courier New"/>
                <a:sym typeface="Courier New"/>
              </a:rPr>
              <a:t>)</a:t>
            </a:r>
            <a:endParaRPr dirty="0"/>
          </a:p>
        </p:txBody>
      </p:sp>
      <p:sp>
        <p:nvSpPr>
          <p:cNvPr id="7" name="Google Shape;446;p14"/>
          <p:cNvSpPr txBox="1"/>
          <p:nvPr/>
        </p:nvSpPr>
        <p:spPr>
          <a:xfrm>
            <a:off x="10160231" y="399010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8" name="Google Shape;446;p14"/>
          <p:cNvSpPr txBox="1"/>
          <p:nvPr/>
        </p:nvSpPr>
        <p:spPr>
          <a:xfrm>
            <a:off x="10340339" y="4629118"/>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marR="0" lvl="0" rtl="0">
              <a:lnSpc>
                <a:spcPct val="90000"/>
              </a:lnSpc>
              <a:spcBef>
                <a:spcPts val="0"/>
              </a:spcBef>
              <a:spcAft>
                <a:spcPts val="0"/>
              </a:spcAft>
              <a:buClr>
                <a:schemeClr val="accent2"/>
              </a:buClr>
              <a:buSzPts val="5400"/>
              <a:buFont typeface="Arial"/>
              <a:buNone/>
            </a:pPr>
            <a:r>
              <a:rPr lang="en-US" sz="4000" dirty="0" smtClean="0">
                <a:solidFill>
                  <a:schemeClr val="dk1"/>
                </a:solidFill>
                <a:latin typeface="Courier New" panose="02070309020205020404" pitchFamily="49" charset="0"/>
                <a:cs typeface="Courier New" panose="02070309020205020404" pitchFamily="49" charset="0"/>
                <a:sym typeface="Courier"/>
              </a:rPr>
              <a:t>33</a:t>
            </a:r>
          </a:p>
          <a:p>
            <a:pPr marR="0" lvl="0" rtl="0">
              <a:lnSpc>
                <a:spcPct val="90000"/>
              </a:lnSpc>
              <a:spcBef>
                <a:spcPts val="0"/>
              </a:spcBef>
              <a:spcAft>
                <a:spcPts val="0"/>
              </a:spcAft>
              <a:buClr>
                <a:schemeClr val="accent2"/>
              </a:buClr>
              <a:buSzPts val="5400"/>
              <a:buFont typeface="Arial"/>
              <a:buNone/>
            </a:pPr>
            <a:r>
              <a:rPr lang="en-US" sz="4000" dirty="0" smtClean="0">
                <a:solidFill>
                  <a:schemeClr val="dk1"/>
                </a:solidFill>
                <a:latin typeface="Courier New" panose="02070309020205020404" pitchFamily="49" charset="0"/>
                <a:cs typeface="Courier New" panose="02070309020205020404" pitchFamily="49" charset="0"/>
                <a:sym typeface="Courier"/>
              </a:rPr>
              <a:t>12</a:t>
            </a:r>
            <a:endParaRPr sz="4000" dirty="0">
              <a:latin typeface="Courier New" panose="02070309020205020404" pitchFamily="49" charset="0"/>
              <a:cs typeface="Courier New" panose="02070309020205020404" pitchFamily="49" charset="0"/>
            </a:endParaRPr>
          </a:p>
        </p:txBody>
      </p:sp>
      <p:sp>
        <p:nvSpPr>
          <p:cNvPr id="9" name="Google Shape;447;p14"/>
          <p:cNvSpPr txBox="1"/>
          <p:nvPr/>
        </p:nvSpPr>
        <p:spPr>
          <a:xfrm>
            <a:off x="10340340" y="411722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Problem 1 Introduction</a:t>
            </a:r>
            <a:endParaRPr>
              <a:solidFill>
                <a:schemeClr val="accent1"/>
              </a:solidFill>
            </a:endParaRPr>
          </a:p>
        </p:txBody>
      </p:sp>
      <p:sp>
        <p:nvSpPr>
          <p:cNvPr id="357" name="Google Shape;357;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a:t>
            </a:fld>
            <a:endParaRPr/>
          </a:p>
        </p:txBody>
      </p:sp>
      <p:sp>
        <p:nvSpPr>
          <p:cNvPr id="358" name="Google Shape;358;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Write a program to print out the reverse of a sentence.</a:t>
            </a:r>
            <a:endParaRPr dirty="0"/>
          </a:p>
          <a:p>
            <a:pPr marL="1257300" lvl="1" indent="-571500" algn="l" rtl="0">
              <a:lnSpc>
                <a:spcPct val="90000"/>
              </a:lnSpc>
              <a:spcBef>
                <a:spcPts val="750"/>
              </a:spcBef>
              <a:spcAft>
                <a:spcPts val="0"/>
              </a:spcAft>
              <a:buSzPts val="3600"/>
              <a:buChar char="▪"/>
            </a:pPr>
            <a:r>
              <a:rPr lang="en-ZA" dirty="0"/>
              <a:t>For example:</a:t>
            </a:r>
            <a:endParaRPr dirty="0"/>
          </a:p>
          <a:p>
            <a:pPr marL="1828800" lvl="2" indent="-457200" algn="l" rtl="0">
              <a:lnSpc>
                <a:spcPct val="90000"/>
              </a:lnSpc>
              <a:spcBef>
                <a:spcPts val="750"/>
              </a:spcBef>
              <a:spcAft>
                <a:spcPts val="0"/>
              </a:spcAft>
              <a:buSzPts val="3000"/>
              <a:buChar char="▪"/>
            </a:pPr>
            <a:r>
              <a:rPr lang="en-ZA" dirty="0"/>
              <a:t>Computer becomes </a:t>
            </a:r>
            <a:r>
              <a:rPr lang="en-ZA" dirty="0" err="1"/>
              <a:t>retupmoC</a:t>
            </a:r>
            <a:endParaRPr dirty="0"/>
          </a:p>
          <a:p>
            <a:pPr marL="571500" lvl="0" indent="-571500" algn="l" rtl="0">
              <a:lnSpc>
                <a:spcPct val="90000"/>
              </a:lnSpc>
              <a:spcBef>
                <a:spcPts val="1500"/>
              </a:spcBef>
              <a:spcAft>
                <a:spcPts val="0"/>
              </a:spcAft>
              <a:buSzPts val="4200"/>
              <a:buChar char="▪"/>
            </a:pPr>
            <a:r>
              <a:rPr lang="en-ZA" dirty="0"/>
              <a:t>Use first principles - i.e., process the string character-by-character.</a:t>
            </a:r>
            <a:endParaRPr dirty="0"/>
          </a:p>
          <a:p>
            <a:pPr marL="571500" lvl="0" indent="-571500" algn="l" rtl="0">
              <a:lnSpc>
                <a:spcPct val="90000"/>
              </a:lnSpc>
              <a:spcBef>
                <a:spcPts val="1500"/>
              </a:spcBef>
              <a:spcAft>
                <a:spcPts val="0"/>
              </a:spcAft>
              <a:buSzPts val="4200"/>
              <a:buChar char="▪"/>
            </a:pPr>
            <a:r>
              <a:rPr lang="en-ZA" dirty="0"/>
              <a:t>Use functions to make your program readable/modular.</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Global Variables</a:t>
            </a:r>
            <a:endParaRPr/>
          </a:p>
        </p:txBody>
      </p:sp>
      <p:sp>
        <p:nvSpPr>
          <p:cNvPr id="485" name="Google Shape;485;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40</a:t>
            </a:fld>
            <a:endParaRPr/>
          </a:p>
        </p:txBody>
      </p:sp>
      <p:sp>
        <p:nvSpPr>
          <p:cNvPr id="486" name="Google Shape;486;p19"/>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US" dirty="0" smtClean="0"/>
              <a:t>Global variables are not within any function.</a:t>
            </a:r>
          </a:p>
          <a:p>
            <a:pPr marL="571500" lvl="0" indent="-571500" algn="l" rtl="0">
              <a:lnSpc>
                <a:spcPct val="90000"/>
              </a:lnSpc>
              <a:spcBef>
                <a:spcPts val="0"/>
              </a:spcBef>
              <a:spcAft>
                <a:spcPts val="0"/>
              </a:spcAft>
              <a:buSzPts val="4200"/>
              <a:buChar char="▪"/>
            </a:pPr>
            <a:endParaRPr lang="en-ZA" dirty="0" smtClean="0"/>
          </a:p>
          <a:p>
            <a:pPr marL="571500" lvl="0" indent="-571500" algn="l" rtl="0">
              <a:lnSpc>
                <a:spcPct val="90000"/>
              </a:lnSpc>
              <a:spcBef>
                <a:spcPts val="0"/>
              </a:spcBef>
              <a:spcAft>
                <a:spcPts val="0"/>
              </a:spcAft>
              <a:buSzPts val="4200"/>
              <a:buChar char="▪"/>
            </a:pPr>
            <a:r>
              <a:rPr lang="en-ZA" dirty="0" smtClean="0"/>
              <a:t>Global </a:t>
            </a:r>
            <a:r>
              <a:rPr lang="en-ZA" dirty="0"/>
              <a:t>variables can be accessed but not changed.</a:t>
            </a:r>
            <a:endParaRPr dirty="0"/>
          </a:p>
          <a:p>
            <a:pPr marL="571500" lvl="0" indent="-571500" algn="l" rtl="0">
              <a:lnSpc>
                <a:spcPct val="90000"/>
              </a:lnSpc>
              <a:spcBef>
                <a:spcPts val="1500"/>
              </a:spcBef>
              <a:spcAft>
                <a:spcPts val="0"/>
              </a:spcAft>
              <a:buSzPts val="4200"/>
              <a:buChar char="▪"/>
            </a:pPr>
            <a:r>
              <a:rPr lang="en-ZA" dirty="0"/>
              <a:t>Use the </a:t>
            </a:r>
            <a:r>
              <a:rPr lang="en-ZA" b="1" dirty="0"/>
              <a:t>global</a:t>
            </a:r>
            <a:r>
              <a:rPr lang="en-ZA" dirty="0"/>
              <a:t> statement to allow changes to a global variable.</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Global Variables</a:t>
            </a:r>
            <a:endParaRPr/>
          </a:p>
        </p:txBody>
      </p:sp>
      <p:sp>
        <p:nvSpPr>
          <p:cNvPr id="492" name="Google Shape;492;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41</a:t>
            </a:fld>
            <a:endParaRPr/>
          </a:p>
        </p:txBody>
      </p:sp>
      <p:sp>
        <p:nvSpPr>
          <p:cNvPr id="493" name="Google Shape;493;p20"/>
          <p:cNvSpPr txBox="1"/>
          <p:nvPr/>
        </p:nvSpPr>
        <p:spPr>
          <a:xfrm>
            <a:off x="2408738" y="3175634"/>
            <a:ext cx="6267902" cy="5114925"/>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a:t>
            </a: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(a):</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global b</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b = 4</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a = 3</a:t>
            </a:r>
            <a:endParaRPr dirty="0"/>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dirty="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b = 2</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(b)</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print (b)</a:t>
            </a:r>
            <a:endParaRPr dirty="0"/>
          </a:p>
        </p:txBody>
      </p:sp>
      <p:sp>
        <p:nvSpPr>
          <p:cNvPr id="7" name="Google Shape;446;p14"/>
          <p:cNvSpPr txBox="1"/>
          <p:nvPr/>
        </p:nvSpPr>
        <p:spPr>
          <a:xfrm>
            <a:off x="10160231" y="399010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8" name="Google Shape;446;p14"/>
          <p:cNvSpPr txBox="1"/>
          <p:nvPr/>
        </p:nvSpPr>
        <p:spPr>
          <a:xfrm>
            <a:off x="10340339" y="4629118"/>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marR="0" lvl="0" rtl="0">
              <a:lnSpc>
                <a:spcPct val="90000"/>
              </a:lnSpc>
              <a:spcBef>
                <a:spcPts val="0"/>
              </a:spcBef>
              <a:spcAft>
                <a:spcPts val="0"/>
              </a:spcAft>
              <a:buClr>
                <a:schemeClr val="accent2"/>
              </a:buClr>
              <a:buSzPts val="5400"/>
              <a:buFont typeface="Arial"/>
              <a:buNone/>
            </a:pPr>
            <a:r>
              <a:rPr lang="en-US" sz="4000" dirty="0">
                <a:solidFill>
                  <a:schemeClr val="dk1"/>
                </a:solidFill>
                <a:latin typeface="Courier New" panose="02070309020205020404" pitchFamily="49" charset="0"/>
                <a:cs typeface="Courier New" panose="02070309020205020404" pitchFamily="49" charset="0"/>
                <a:sym typeface="Courier"/>
              </a:rPr>
              <a:t>4</a:t>
            </a:r>
            <a:endParaRPr sz="4000" dirty="0">
              <a:latin typeface="Courier New" panose="02070309020205020404" pitchFamily="49" charset="0"/>
              <a:cs typeface="Courier New" panose="02070309020205020404" pitchFamily="49" charset="0"/>
            </a:endParaRPr>
          </a:p>
        </p:txBody>
      </p:sp>
      <p:sp>
        <p:nvSpPr>
          <p:cNvPr id="9" name="Google Shape;447;p14"/>
          <p:cNvSpPr txBox="1"/>
          <p:nvPr/>
        </p:nvSpPr>
        <p:spPr>
          <a:xfrm>
            <a:off x="10340340" y="411722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Why is scope important?</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smtClean="0">
                <a:latin typeface="Courier New" panose="02070309020205020404" pitchFamily="49" charset="0"/>
                <a:cs typeface="Courier New" panose="02070309020205020404" pitchFamily="49" charset="0"/>
              </a:rPr>
              <a:t>avoid having to track lots of variables</a:t>
            </a:r>
          </a:p>
          <a:p>
            <a:pPr marL="617220" indent="-571500"/>
            <a:r>
              <a:rPr lang="en-US" dirty="0" smtClean="0"/>
              <a:t>B – </a:t>
            </a:r>
            <a:r>
              <a:rPr lang="en-ZA" sz="3600" dirty="0" smtClean="0">
                <a:latin typeface="Courier New" panose="02070309020205020404" pitchFamily="49" charset="0"/>
                <a:cs typeface="Courier New" panose="02070309020205020404" pitchFamily="49" charset="0"/>
              </a:rPr>
              <a:t>prevent programming errors</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so we know which variable a name refers to</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All of the above</a:t>
            </a:r>
            <a:endParaRPr lang="en-US" sz="3600" dirty="0"/>
          </a:p>
          <a:p>
            <a:endParaRPr lang="en-ZA" dirty="0"/>
          </a:p>
        </p:txBody>
      </p:sp>
    </p:spTree>
    <p:extLst>
      <p:ext uri="{BB962C8B-B14F-4D97-AF65-F5344CB8AC3E}">
        <p14:creationId xmlns:p14="http://schemas.microsoft.com/office/powerpoint/2010/main" val="3773875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F022E9B-D363-4FA2-B953-33912FEF5FF8}" type="slidenum">
              <a:rPr kumimoji="0" lang="en-ZA" sz="1800" b="0" i="0" u="none" strike="noStrike" kern="0" cap="none" spc="0" normalizeH="0" baseline="0" noProof="0" smtClean="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ZA" sz="1800" b="0" i="0" u="none" strike="noStrike" kern="0" cap="none" spc="0" normalizeH="0" baseline="0" noProof="0">
              <a:ln>
                <a:noFill/>
              </a:ln>
              <a:solidFill>
                <a:srgbClr val="00365F"/>
              </a:solidFill>
              <a:effectLst/>
              <a:uLnTx/>
              <a:uFillTx/>
              <a:latin typeface="Arial"/>
              <a:cs typeface="Arial"/>
              <a:sym typeface="Arial"/>
            </a:endParaRPr>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Why is scope important?</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dirty="0" smtClean="0">
                <a:latin typeface="Courier New" panose="02070309020205020404" pitchFamily="49" charset="0"/>
                <a:cs typeface="Courier New" panose="02070309020205020404" pitchFamily="49" charset="0"/>
              </a:rPr>
              <a:t>avoid having to track lots of variables</a:t>
            </a:r>
          </a:p>
          <a:p>
            <a:pPr marL="617220" indent="-571500"/>
            <a:r>
              <a:rPr lang="en-US" dirty="0" smtClean="0"/>
              <a:t>B – </a:t>
            </a:r>
            <a:r>
              <a:rPr lang="en-ZA" sz="3600" dirty="0" smtClean="0">
                <a:latin typeface="Courier New" panose="02070309020205020404" pitchFamily="49" charset="0"/>
                <a:cs typeface="Courier New" panose="02070309020205020404" pitchFamily="49" charset="0"/>
              </a:rPr>
              <a:t>prevent programming errors</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so we know which variable a name refers to</a:t>
            </a:r>
            <a:endParaRPr lang="en-US" sz="3600" dirty="0"/>
          </a:p>
          <a:p>
            <a:pPr marL="617220" indent="-571500"/>
            <a:r>
              <a:rPr lang="en-US" dirty="0"/>
              <a:t>D </a:t>
            </a:r>
            <a:r>
              <a:rPr lang="en-US" dirty="0" smtClean="0"/>
              <a:t>– </a:t>
            </a:r>
            <a:r>
              <a:rPr lang="en-ZA" dirty="0" smtClean="0">
                <a:latin typeface="Courier New" panose="02070309020205020404" pitchFamily="49" charset="0"/>
                <a:cs typeface="Courier New" panose="02070309020205020404" pitchFamily="49" charset="0"/>
              </a:rPr>
              <a:t>All of the above</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718" y="6647010"/>
            <a:ext cx="1015120" cy="939557"/>
          </a:xfrm>
          <a:prstGeom prst="rect">
            <a:avLst/>
          </a:prstGeom>
        </p:spPr>
      </p:pic>
    </p:spTree>
    <p:extLst>
      <p:ext uri="{BB962C8B-B14F-4D97-AF65-F5344CB8AC3E}">
        <p14:creationId xmlns:p14="http://schemas.microsoft.com/office/powerpoint/2010/main" val="3168705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defTabSz="914400" rtl="0" eaLnBrk="1" fontAlgn="auto" latinLnBrk="0" hangingPunct="1">
              <a:lnSpc>
                <a:spcPct val="90000"/>
              </a:lnSpc>
              <a:spcBef>
                <a:spcPts val="0"/>
              </a:spcBef>
              <a:spcAft>
                <a:spcPts val="0"/>
              </a:spcAft>
              <a:buClr>
                <a:srgbClr val="46C1BB"/>
              </a:buClr>
              <a:buSzPts val="1820"/>
              <a:buFont typeface="Noto Sans Symbols"/>
              <a:buNone/>
              <a:tabLst/>
              <a:defRPr/>
            </a:pPr>
            <a:endParaRPr kumimoji="0" sz="2800" b="0" i="0" u="none" strike="noStrike" kern="0" cap="none" spc="0" normalizeH="0" baseline="0" noProof="0">
              <a:ln>
                <a:noFill/>
              </a:ln>
              <a:solidFill>
                <a:srgbClr val="5E5E5E"/>
              </a:solidFill>
              <a:effectLst/>
              <a:uLnTx/>
              <a:uFillTx/>
              <a:latin typeface="Arial"/>
              <a:ea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Unless otherwise stated, all materials are copyright of the University of Cape Town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 University of Cape Town</a:t>
            </a:r>
            <a:endParaRPr kumimoji="0" sz="3200" b="0" i="0" u="none" strike="noStrike" kern="0" cap="none" spc="0" normalizeH="0" baseline="0" noProof="0">
              <a:ln>
                <a:noFill/>
              </a:ln>
              <a:solidFill>
                <a:srgbClr val="313131"/>
              </a:solidFill>
              <a:effectLst/>
              <a:uLnTx/>
              <a:uFillTx/>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8035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1179614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Problem 1 </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ZA" sz="5400" b="0" i="0" u="none" strike="noStrike" kern="0" cap="none" spc="0" normalizeH="0" baseline="0" noProof="0">
                <a:ln>
                  <a:noFill/>
                </a:ln>
                <a:solidFill>
                  <a:srgbClr val="00365F"/>
                </a:solidFill>
                <a:effectLst/>
                <a:uLnTx/>
                <a:uFillTx/>
                <a:latin typeface="Arial"/>
                <a:cs typeface="Arial"/>
                <a:sym typeface="Arial"/>
              </a:rPr>
              <a:t>CSC1</a:t>
            </a:r>
            <a:endParaRPr kumimoji="0" sz="5400" b="0" i="0" u="none" strike="noStrike" kern="0" cap="none" spc="0" normalizeH="0" baseline="0" noProof="0">
              <a:ln>
                <a:noFill/>
              </a:ln>
              <a:solidFill>
                <a:srgbClr val="00365F"/>
              </a:solidFill>
              <a:effectLst/>
              <a:uLnTx/>
              <a:uFillTx/>
              <a:latin typeface="Arial"/>
              <a:cs typeface="Arial"/>
              <a:sym typeface="Arial"/>
            </a:endParaRPr>
          </a:p>
        </p:txBody>
      </p:sp>
    </p:spTree>
    <p:extLst>
      <p:ext uri="{BB962C8B-B14F-4D97-AF65-F5344CB8AC3E}">
        <p14:creationId xmlns:p14="http://schemas.microsoft.com/office/powerpoint/2010/main" val="307513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Problem 1</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4216655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Problem 1</a:t>
            </a:r>
            <a:endParaRPr/>
          </a:p>
        </p:txBody>
      </p:sp>
      <p:sp>
        <p:nvSpPr>
          <p:cNvPr id="517" name="Google Shape;517;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48</a:t>
            </a:fld>
            <a:endParaRPr/>
          </a:p>
        </p:txBody>
      </p:sp>
      <p:sp>
        <p:nvSpPr>
          <p:cNvPr id="518" name="Google Shape;518;p23"/>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Write a program to print out the reverse of a sentence.</a:t>
            </a:r>
            <a:endParaRPr sz="3200" dirty="0"/>
          </a:p>
          <a:p>
            <a:pPr marL="571500" lvl="0" indent="-571500" algn="l" rtl="0">
              <a:lnSpc>
                <a:spcPct val="90000"/>
              </a:lnSpc>
              <a:spcBef>
                <a:spcPts val="1500"/>
              </a:spcBef>
              <a:spcAft>
                <a:spcPts val="0"/>
              </a:spcAft>
              <a:buSzPts val="4200"/>
              <a:buChar char="▪"/>
            </a:pPr>
            <a:r>
              <a:rPr lang="en-ZA" dirty="0"/>
              <a:t>For example:</a:t>
            </a:r>
            <a:endParaRPr dirty="0"/>
          </a:p>
          <a:p>
            <a:pPr marL="685800" lvl="1" indent="0">
              <a:buNone/>
            </a:pPr>
            <a:r>
              <a:rPr lang="en-ZA" dirty="0">
                <a:latin typeface="Courier New" panose="02070309020205020404" pitchFamily="49" charset="0"/>
                <a:cs typeface="Courier New" panose="02070309020205020404" pitchFamily="49" charset="0"/>
              </a:rPr>
              <a:t>Enter a sentence: Computer</a:t>
            </a:r>
          </a:p>
          <a:p>
            <a:pPr marL="685800" lvl="1" indent="0">
              <a:buNone/>
            </a:pPr>
            <a:r>
              <a:rPr lang="en-ZA" dirty="0" err="1" smtClean="0">
                <a:latin typeface="Courier New" panose="02070309020205020404" pitchFamily="49" charset="0"/>
                <a:cs typeface="Courier New" panose="02070309020205020404" pitchFamily="49" charset="0"/>
              </a:rPr>
              <a:t>retupmoC</a:t>
            </a:r>
            <a:endParaRPr lang="en-ZA" dirty="0" smtClean="0">
              <a:latin typeface="Courier New" panose="02070309020205020404" pitchFamily="49" charset="0"/>
              <a:cs typeface="Courier New" panose="02070309020205020404" pitchFamily="49" charset="0"/>
            </a:endParaRPr>
          </a:p>
          <a:p>
            <a:pPr marL="228600" indent="0">
              <a:buNone/>
            </a:pPr>
            <a:endParaRPr dirty="0"/>
          </a:p>
          <a:p>
            <a:pPr marL="571500" indent="-571500"/>
            <a:r>
              <a:rPr lang="en-US" dirty="0"/>
              <a:t>Use first principles - i.e., process the string character-by-character</a:t>
            </a:r>
            <a:r>
              <a:rPr lang="en-US" dirty="0" smtClean="0"/>
              <a:t>.</a:t>
            </a:r>
            <a:endParaRPr lang="en-ZA" dirty="0" smtClean="0"/>
          </a:p>
          <a:p>
            <a:pPr marL="571500" lvl="0" indent="-571500" algn="l" rtl="0">
              <a:lnSpc>
                <a:spcPct val="90000"/>
              </a:lnSpc>
              <a:spcBef>
                <a:spcPts val="1500"/>
              </a:spcBef>
              <a:spcAft>
                <a:spcPts val="0"/>
              </a:spcAft>
              <a:buSzPts val="4200"/>
              <a:buChar char="▪"/>
            </a:pPr>
            <a:r>
              <a:rPr lang="en-ZA" dirty="0" smtClean="0"/>
              <a:t>Use </a:t>
            </a:r>
            <a:r>
              <a:rPr lang="en-ZA" dirty="0"/>
              <a:t>functions to make your program readable/modular.</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defTabSz="914400" rtl="0" eaLnBrk="1" fontAlgn="auto" latinLnBrk="0" hangingPunct="1">
              <a:lnSpc>
                <a:spcPct val="90000"/>
              </a:lnSpc>
              <a:spcBef>
                <a:spcPts val="0"/>
              </a:spcBef>
              <a:spcAft>
                <a:spcPts val="0"/>
              </a:spcAft>
              <a:buClr>
                <a:srgbClr val="46C1BB"/>
              </a:buClr>
              <a:buSzPts val="1820"/>
              <a:buFont typeface="Noto Sans Symbols"/>
              <a:buNone/>
              <a:tabLst/>
              <a:defRPr/>
            </a:pPr>
            <a:endParaRPr kumimoji="0" sz="2800" b="0" i="0" u="none" strike="noStrike" kern="0" cap="none" spc="0" normalizeH="0" baseline="0" noProof="0">
              <a:ln>
                <a:noFill/>
              </a:ln>
              <a:solidFill>
                <a:srgbClr val="5E5E5E"/>
              </a:solidFill>
              <a:effectLst/>
              <a:uLnTx/>
              <a:uFillTx/>
              <a:latin typeface="Arial"/>
              <a:ea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Unless otherwise stated, all materials are copyright of the University of Cape Town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 University of Cape Town</a:t>
            </a:r>
            <a:endParaRPr kumimoji="0" sz="3200" b="0" i="0" u="none" strike="noStrike" kern="0" cap="none" spc="0" normalizeH="0" baseline="0" noProof="0">
              <a:ln>
                <a:noFill/>
              </a:ln>
              <a:solidFill>
                <a:srgbClr val="313131"/>
              </a:solidFill>
              <a:effectLst/>
              <a:uLnTx/>
              <a:uFillTx/>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322907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a:t>
            </a:fld>
            <a:endParaRPr/>
          </a:p>
        </p:txBody>
      </p:sp>
      <p:sp>
        <p:nvSpPr>
          <p:cNvPr id="845" name="Google Shape;845;p54"/>
          <p:cNvSpPr txBox="1"/>
          <p:nvPr/>
        </p:nvSpPr>
        <p:spPr>
          <a:xfrm>
            <a:off x="838200" y="944246"/>
            <a:ext cx="10515600" cy="109297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365F"/>
              </a:buClr>
              <a:buSzPts val="6000"/>
              <a:buFont typeface="Arial"/>
              <a:buNone/>
            </a:pPr>
            <a:r>
              <a:rPr lang="en-ZA" sz="6000" b="1" i="0" u="none" strike="noStrike" cap="none" dirty="0" smtClean="0">
                <a:solidFill>
                  <a:srgbClr val="00365F"/>
                </a:solidFill>
                <a:latin typeface="Arial"/>
                <a:ea typeface="Arial"/>
                <a:cs typeface="Arial"/>
                <a:sym typeface="Arial"/>
              </a:rPr>
              <a:t>“Go to considered harmful”</a:t>
            </a:r>
            <a:endParaRPr dirty="0"/>
          </a:p>
        </p:txBody>
      </p:sp>
      <p:sp>
        <p:nvSpPr>
          <p:cNvPr id="846" name="Google Shape;846;p54"/>
          <p:cNvSpPr txBox="1"/>
          <p:nvPr/>
        </p:nvSpPr>
        <p:spPr>
          <a:xfrm>
            <a:off x="415505" y="2692114"/>
            <a:ext cx="17285899" cy="7090241"/>
          </a:xfrm>
          <a:prstGeom prst="rect">
            <a:avLst/>
          </a:prstGeom>
          <a:noFill/>
          <a:ln>
            <a:noFill/>
          </a:ln>
        </p:spPr>
        <p:txBody>
          <a:bodyPr spcFirstLastPara="1" wrap="square" lIns="91425" tIns="45700" rIns="91425" bIns="45700" anchor="t" anchorCtr="0">
            <a:noAutofit/>
          </a:bodyPr>
          <a:lstStyle/>
          <a:p>
            <a:pPr marL="304815" lvl="0" indent="-294655">
              <a:lnSpc>
                <a:spcPct val="90000"/>
              </a:lnSpc>
              <a:spcBef>
                <a:spcPts val="1000"/>
              </a:spcBef>
              <a:buClr>
                <a:schemeClr val="accent2"/>
              </a:buClr>
              <a:buSzPts val="3632"/>
            </a:pPr>
            <a:r>
              <a:rPr lang="en-ZA" sz="3200" b="0" i="1" u="none" strike="noStrike" cap="none" dirty="0" smtClean="0">
                <a:solidFill>
                  <a:srgbClr val="000000"/>
                </a:solidFill>
                <a:sym typeface="Arial"/>
              </a:rPr>
              <a:t>“</a:t>
            </a:r>
            <a:r>
              <a:rPr lang="en-US" sz="3200" i="1" dirty="0"/>
              <a:t>I was terribly frightened</a:t>
            </a:r>
            <a:r>
              <a:rPr lang="en-US" sz="3200" i="1" dirty="0" smtClean="0"/>
              <a:t>. …</a:t>
            </a:r>
          </a:p>
          <a:p>
            <a:pPr marL="304815" lvl="0" indent="-294655">
              <a:lnSpc>
                <a:spcPct val="90000"/>
              </a:lnSpc>
              <a:spcBef>
                <a:spcPts val="1000"/>
              </a:spcBef>
              <a:buClr>
                <a:schemeClr val="accent2"/>
              </a:buClr>
              <a:buSzPts val="3632"/>
            </a:pPr>
            <a:r>
              <a:rPr lang="en-US" sz="3200" i="1" dirty="0" smtClean="0"/>
              <a:t>I </a:t>
            </a:r>
            <a:r>
              <a:rPr lang="en-US" sz="3200" i="1" dirty="0"/>
              <a:t>would sit all evening silently staring at the white walls in our living room. Finally, one night at half past two, my wife collected me weeping on the carpet in that room</a:t>
            </a:r>
            <a:r>
              <a:rPr lang="en-US" sz="3200" i="1" dirty="0" smtClean="0"/>
              <a:t>.</a:t>
            </a:r>
          </a:p>
          <a:p>
            <a:pPr marL="304815" lvl="0" indent="-294655">
              <a:lnSpc>
                <a:spcPct val="90000"/>
              </a:lnSpc>
              <a:spcBef>
                <a:spcPts val="1000"/>
              </a:spcBef>
              <a:buClr>
                <a:schemeClr val="accent2"/>
              </a:buClr>
              <a:buSzPts val="3632"/>
            </a:pPr>
            <a:r>
              <a:rPr lang="en-US" sz="3200" i="1" dirty="0" smtClean="0"/>
              <a:t>From </a:t>
            </a:r>
            <a:r>
              <a:rPr lang="en-US" sz="3200" i="1" dirty="0"/>
              <a:t>that moment I realized that something had to be done. I started writing 'Notes on Structured Programming' for therapeutic reasons. When that text was written, I knew what I had to do, and I knew how I was going to attack </a:t>
            </a:r>
            <a:r>
              <a:rPr lang="en-US" sz="3200" i="1" dirty="0" smtClean="0"/>
              <a:t>it ....</a:t>
            </a:r>
          </a:p>
          <a:p>
            <a:pPr marL="304815" lvl="0" indent="-294655">
              <a:lnSpc>
                <a:spcPct val="90000"/>
              </a:lnSpc>
              <a:spcBef>
                <a:spcPts val="1000"/>
              </a:spcBef>
              <a:buClr>
                <a:schemeClr val="accent2"/>
              </a:buClr>
              <a:buSzPts val="3632"/>
            </a:pPr>
            <a:r>
              <a:rPr lang="en-US" sz="3200" i="1" dirty="0" smtClean="0"/>
              <a:t>‘Notes </a:t>
            </a:r>
            <a:r>
              <a:rPr lang="en-US" sz="3200" i="1" dirty="0"/>
              <a:t>on Structured </a:t>
            </a:r>
            <a:r>
              <a:rPr lang="en-US" sz="3200" i="1" dirty="0" smtClean="0"/>
              <a:t>Programming’ </a:t>
            </a:r>
            <a:r>
              <a:rPr lang="en-US" sz="3200" i="1" dirty="0"/>
              <a:t>broke on the computing community with the force of a revolution. For several years, people had known that something was seriously wrong with software.</a:t>
            </a:r>
            <a:r>
              <a:rPr lang="en-ZA" sz="3200" b="0" i="1" u="none" strike="noStrike" cap="none" dirty="0" smtClean="0">
                <a:solidFill>
                  <a:srgbClr val="000000"/>
                </a:solidFill>
                <a:sym typeface="Arial"/>
              </a:rPr>
              <a:t>”</a:t>
            </a:r>
            <a:endParaRPr sz="3200" b="0" i="1" u="none" strike="noStrike" cap="none" dirty="0">
              <a:solidFill>
                <a:srgbClr val="000000"/>
              </a:solidFill>
              <a:latin typeface="Arial"/>
              <a:ea typeface="Arial"/>
              <a:cs typeface="Arial"/>
              <a:sym typeface="Arial"/>
            </a:endParaRPr>
          </a:p>
          <a:p>
            <a:pPr marL="304815" marR="0" lvl="0" indent="-294655" algn="r" rtl="0">
              <a:lnSpc>
                <a:spcPct val="90000"/>
              </a:lnSpc>
              <a:spcBef>
                <a:spcPts val="1000"/>
              </a:spcBef>
              <a:spcAft>
                <a:spcPts val="0"/>
              </a:spcAft>
              <a:buClr>
                <a:schemeClr val="accent2"/>
              </a:buClr>
              <a:buSzPts val="3632"/>
              <a:buFont typeface="Times New Roman"/>
              <a:buNone/>
            </a:pPr>
            <a:r>
              <a:rPr lang="en-ZA" sz="3200" b="0" i="1" u="none" strike="noStrike" cap="none" dirty="0">
                <a:solidFill>
                  <a:srgbClr val="000000"/>
                </a:solidFill>
                <a:latin typeface="Arial"/>
                <a:ea typeface="Arial"/>
                <a:cs typeface="Arial"/>
                <a:sym typeface="Arial"/>
              </a:rPr>
              <a:t>                                      </a:t>
            </a:r>
            <a:r>
              <a:rPr lang="en-ZA" sz="3200" b="0" i="0" u="none" strike="noStrike" cap="none" dirty="0" err="1" smtClean="0">
                <a:solidFill>
                  <a:srgbClr val="000000"/>
                </a:solidFill>
                <a:latin typeface="Arial"/>
                <a:ea typeface="Arial"/>
                <a:cs typeface="Arial"/>
                <a:sym typeface="Arial"/>
              </a:rPr>
              <a:t>Edsger</a:t>
            </a:r>
            <a:r>
              <a:rPr lang="en-ZA" sz="3200" b="0" i="0" u="none" strike="noStrike" cap="none" dirty="0" smtClean="0">
                <a:solidFill>
                  <a:srgbClr val="000000"/>
                </a:solidFill>
                <a:latin typeface="Arial"/>
                <a:ea typeface="Arial"/>
                <a:cs typeface="Arial"/>
                <a:sym typeface="Arial"/>
              </a:rPr>
              <a:t> </a:t>
            </a:r>
            <a:r>
              <a:rPr lang="en-ZA" sz="3200" b="0" i="0" u="none" strike="noStrike" cap="none" dirty="0" err="1">
                <a:solidFill>
                  <a:srgbClr val="000000"/>
                </a:solidFill>
                <a:latin typeface="Arial"/>
                <a:ea typeface="Arial"/>
                <a:cs typeface="Arial"/>
                <a:sym typeface="Arial"/>
              </a:rPr>
              <a:t>Dijkstra</a:t>
            </a:r>
            <a:r>
              <a:rPr lang="en-ZA" sz="3200" b="0" i="0" u="none" strike="noStrike" cap="none" dirty="0">
                <a:solidFill>
                  <a:srgbClr val="000000"/>
                </a:solidFill>
                <a:latin typeface="Arial"/>
                <a:ea typeface="Arial"/>
                <a:cs typeface="Arial"/>
                <a:sym typeface="Arial"/>
              </a:rPr>
              <a:t> (1930-2002)</a:t>
            </a:r>
            <a:endParaRPr sz="1050" dirty="0"/>
          </a:p>
          <a:p>
            <a:pPr marL="304815" marR="0" lvl="0" indent="-294655" algn="r" rtl="0">
              <a:lnSpc>
                <a:spcPct val="90000"/>
              </a:lnSpc>
              <a:spcBef>
                <a:spcPts val="1000"/>
              </a:spcBef>
              <a:spcAft>
                <a:spcPts val="0"/>
              </a:spcAft>
              <a:buClr>
                <a:schemeClr val="accent2"/>
              </a:buClr>
              <a:buSzPts val="3632"/>
              <a:buFont typeface="Times New Roman"/>
              <a:buNone/>
            </a:pPr>
            <a:r>
              <a:rPr lang="en-ZA" sz="3200" b="0" i="0" u="none" strike="noStrike" cap="none" dirty="0" smtClean="0">
                <a:solidFill>
                  <a:srgbClr val="000000"/>
                </a:solidFill>
                <a:sym typeface="Arial"/>
              </a:rPr>
              <a:t>Dutch Computer Scientist, </a:t>
            </a:r>
            <a:r>
              <a:rPr lang="en-US" sz="3200" dirty="0" smtClean="0"/>
              <a:t>speaking on </a:t>
            </a:r>
            <a:r>
              <a:rPr lang="en-US" sz="3200" dirty="0"/>
              <a:t>Structured Programming in </a:t>
            </a:r>
            <a:r>
              <a:rPr lang="en-US" sz="3200" dirty="0" smtClean="0"/>
              <a:t>1968</a:t>
            </a:r>
          </a:p>
          <a:p>
            <a:pPr marL="304815" lvl="0" indent="-294655" algn="r">
              <a:lnSpc>
                <a:spcPct val="90000"/>
              </a:lnSpc>
              <a:spcBef>
                <a:spcPts val="1000"/>
              </a:spcBef>
              <a:buClr>
                <a:schemeClr val="accent2"/>
              </a:buClr>
              <a:buSzPts val="3632"/>
            </a:pPr>
            <a:r>
              <a:rPr lang="en-ZA" sz="3200" i="1" dirty="0"/>
              <a:t>Olson, Steve. "Sage of software." Science '84, vol. 5, Jan.-Feb. 1984, pp. 74+. Gale </a:t>
            </a:r>
            <a:r>
              <a:rPr lang="en-ZA" sz="3200" i="1" dirty="0" smtClean="0"/>
              <a:t>Academic.</a:t>
            </a:r>
            <a:endParaRPr lang="en-ZA" sz="3200" b="0" i="1" u="none" strike="noStrike" cap="none" dirty="0" smtClean="0">
              <a:solidFill>
                <a:srgbClr val="000000"/>
              </a:solidFill>
              <a:sym typeface="Arial"/>
            </a:endParaRPr>
          </a:p>
          <a:p>
            <a:pPr marL="304815" marR="0" lvl="0" indent="-294655" algn="r" rtl="0">
              <a:lnSpc>
                <a:spcPct val="90000"/>
              </a:lnSpc>
              <a:spcBef>
                <a:spcPts val="1000"/>
              </a:spcBef>
              <a:spcAft>
                <a:spcPts val="0"/>
              </a:spcAft>
              <a:buClr>
                <a:schemeClr val="accent2"/>
              </a:buClr>
              <a:buSzPts val="3632"/>
              <a:buFont typeface="Times New Roman"/>
              <a:buNone/>
            </a:pPr>
            <a:endParaRPr sz="1050" i="1" dirty="0"/>
          </a:p>
        </p:txBody>
      </p:sp>
      <p:pic>
        <p:nvPicPr>
          <p:cNvPr id="847" name="Google Shape;847;p54"/>
          <p:cNvPicPr preferRelativeResize="0"/>
          <p:nvPr/>
        </p:nvPicPr>
        <p:blipFill rotWithShape="1">
          <a:blip r:embed="rId3">
            <a:alphaModFix/>
          </a:blip>
          <a:srcRect/>
          <a:stretch/>
        </p:blipFill>
        <p:spPr>
          <a:xfrm>
            <a:off x="14221728" y="414541"/>
            <a:ext cx="2064944" cy="2624254"/>
          </a:xfrm>
          <a:prstGeom prst="rect">
            <a:avLst/>
          </a:prstGeom>
          <a:noFill/>
          <a:ln>
            <a:noFill/>
          </a:ln>
        </p:spPr>
      </p:pic>
    </p:spTree>
    <p:extLst>
      <p:ext uri="{BB962C8B-B14F-4D97-AF65-F5344CB8AC3E}">
        <p14:creationId xmlns:p14="http://schemas.microsoft.com/office/powerpoint/2010/main" val="2964629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3660543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Modular Code</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ZA" sz="5400" b="0" i="0" u="none" strike="noStrike" kern="0" cap="none" spc="0" normalizeH="0" baseline="0" noProof="0">
                <a:ln>
                  <a:noFill/>
                </a:ln>
                <a:solidFill>
                  <a:srgbClr val="00365F"/>
                </a:solidFill>
                <a:effectLst/>
                <a:uLnTx/>
                <a:uFillTx/>
                <a:latin typeface="Arial"/>
                <a:cs typeface="Arial"/>
                <a:sym typeface="Arial"/>
              </a:rPr>
              <a:t>CSC1</a:t>
            </a:r>
            <a:endParaRPr kumimoji="0" sz="5400" b="0" i="0" u="none" strike="noStrike" kern="0" cap="none" spc="0" normalizeH="0" baseline="0" noProof="0">
              <a:ln>
                <a:noFill/>
              </a:ln>
              <a:solidFill>
                <a:srgbClr val="00365F"/>
              </a:solidFill>
              <a:effectLst/>
              <a:uLnTx/>
              <a:uFillTx/>
              <a:latin typeface="Arial"/>
              <a:cs typeface="Arial"/>
              <a:sym typeface="Arial"/>
            </a:endParaRPr>
          </a:p>
        </p:txBody>
      </p:sp>
    </p:spTree>
    <p:extLst>
      <p:ext uri="{BB962C8B-B14F-4D97-AF65-F5344CB8AC3E}">
        <p14:creationId xmlns:p14="http://schemas.microsoft.com/office/powerpoint/2010/main" val="2625084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Modular Code</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1974096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docstring</a:t>
            </a:r>
            <a:endParaRPr/>
          </a:p>
        </p:txBody>
      </p:sp>
      <p:sp>
        <p:nvSpPr>
          <p:cNvPr id="524" name="Google Shape;524;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53</a:t>
            </a:fld>
            <a:endParaRPr/>
          </a:p>
        </p:txBody>
      </p:sp>
      <p:sp>
        <p:nvSpPr>
          <p:cNvPr id="525" name="Google Shape;525;p2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a:t>Functions should be documented by specifying their purpose in a string immediately after the header.</a:t>
            </a:r>
            <a:endParaRPr/>
          </a:p>
          <a:p>
            <a:pPr marL="571500" lvl="0" indent="-571500" algn="l" rtl="0">
              <a:lnSpc>
                <a:spcPct val="90000"/>
              </a:lnSpc>
              <a:spcBef>
                <a:spcPts val="1500"/>
              </a:spcBef>
              <a:spcAft>
                <a:spcPts val="0"/>
              </a:spcAft>
              <a:buSzPts val="4200"/>
              <a:buChar char="▪"/>
            </a:pPr>
            <a:r>
              <a:rPr lang="en-ZA"/>
              <a:t>It is recommended that you use """ (triple quotes - for multi-line strings) for all </a:t>
            </a:r>
            <a:r>
              <a:rPr lang="en-ZA" b="1"/>
              <a:t>docstrings</a:t>
            </a:r>
            <a:r>
              <a:rPr lang="en-ZA"/>
              <a:t>.</a:t>
            </a:r>
            <a:endParaRPr/>
          </a:p>
          <a:p>
            <a:pPr marL="571500" lvl="0" indent="-571500" algn="l" rtl="0">
              <a:lnSpc>
                <a:spcPct val="90000"/>
              </a:lnSpc>
              <a:spcBef>
                <a:spcPts val="1500"/>
              </a:spcBef>
              <a:spcAft>
                <a:spcPts val="0"/>
              </a:spcAft>
              <a:buSzPts val="4200"/>
              <a:buChar char="▪"/>
            </a:pPr>
            <a:r>
              <a:rPr lang="en-ZA"/>
              <a:t>Use </a:t>
            </a:r>
            <a:r>
              <a:rPr lang="en-ZA">
                <a:latin typeface="Courier New"/>
                <a:ea typeface="Courier New"/>
                <a:cs typeface="Courier New"/>
                <a:sym typeface="Courier New"/>
              </a:rPr>
              <a:t>func.__doc__ </a:t>
            </a:r>
            <a:r>
              <a:rPr lang="en-ZA"/>
              <a:t>to check the docstring.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docstring</a:t>
            </a:r>
            <a:endParaRPr/>
          </a:p>
        </p:txBody>
      </p:sp>
      <p:sp>
        <p:nvSpPr>
          <p:cNvPr id="531" name="Google Shape;531;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54</a:t>
            </a:fld>
            <a:endParaRPr/>
          </a:p>
        </p:txBody>
      </p:sp>
      <p:sp>
        <p:nvSpPr>
          <p:cNvPr id="532" name="Google Shape;532;p2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3200"/>
              <a:buNone/>
            </a:pPr>
            <a:r>
              <a:rPr lang="en-ZA" sz="3200">
                <a:latin typeface="Courier New"/>
                <a:ea typeface="Courier New"/>
                <a:cs typeface="Courier New"/>
                <a:sym typeface="Courier New"/>
              </a:rPr>
              <a:t>def cube (x):</a:t>
            </a:r>
            <a:endParaRPr/>
          </a:p>
          <a:p>
            <a:pPr marL="571500" lvl="0" indent="-571500" algn="l" rtl="0">
              <a:lnSpc>
                <a:spcPct val="90000"/>
              </a:lnSpc>
              <a:spcBef>
                <a:spcPts val="1500"/>
              </a:spcBef>
              <a:spcAft>
                <a:spcPts val="0"/>
              </a:spcAft>
              <a:buSzPts val="3200"/>
              <a:buNone/>
            </a:pPr>
            <a:r>
              <a:rPr lang="en-ZA" sz="3200">
                <a:latin typeface="Courier New"/>
                <a:ea typeface="Courier New"/>
                <a:cs typeface="Courier New"/>
                <a:sym typeface="Courier New"/>
              </a:rPr>
              <a:t>   """Return the cube of x."""</a:t>
            </a:r>
            <a:endParaRPr/>
          </a:p>
          <a:p>
            <a:pPr marL="571500" lvl="0" indent="-571500" algn="l" rtl="0">
              <a:lnSpc>
                <a:spcPct val="90000"/>
              </a:lnSpc>
              <a:spcBef>
                <a:spcPts val="1500"/>
              </a:spcBef>
              <a:spcAft>
                <a:spcPts val="0"/>
              </a:spcAft>
              <a:buSzPts val="3200"/>
              <a:buNone/>
            </a:pPr>
            <a:r>
              <a:rPr lang="en-ZA" sz="3200">
                <a:latin typeface="Courier New"/>
                <a:ea typeface="Courier New"/>
                <a:cs typeface="Courier New"/>
                <a:sym typeface="Courier New"/>
              </a:rPr>
              <a:t>   return x*x*x</a:t>
            </a:r>
            <a:endParaRPr/>
          </a:p>
          <a:p>
            <a:pPr marL="571500" lvl="0" indent="-571500" algn="l" rtl="0">
              <a:lnSpc>
                <a:spcPct val="90000"/>
              </a:lnSpc>
              <a:spcBef>
                <a:spcPts val="1500"/>
              </a:spcBef>
              <a:spcAft>
                <a:spcPts val="0"/>
              </a:spcAft>
              <a:buSzPts val="3200"/>
              <a:buNone/>
            </a:pPr>
            <a:r>
              <a:rPr lang="en-ZA" sz="3200">
                <a:latin typeface="Courier New"/>
                <a:ea typeface="Courier New"/>
                <a:cs typeface="Courier New"/>
                <a:sym typeface="Courier New"/>
              </a:rPr>
              <a:t>def square (x):</a:t>
            </a:r>
            <a:endParaRPr/>
          </a:p>
          <a:p>
            <a:pPr marL="571500" lvl="0" indent="-571500" algn="l" rtl="0">
              <a:lnSpc>
                <a:spcPct val="90000"/>
              </a:lnSpc>
              <a:spcBef>
                <a:spcPts val="1500"/>
              </a:spcBef>
              <a:spcAft>
                <a:spcPts val="0"/>
              </a:spcAft>
              <a:buSzPts val="3200"/>
              <a:buNone/>
            </a:pPr>
            <a:r>
              <a:rPr lang="en-ZA" sz="3200">
                <a:latin typeface="Courier New"/>
                <a:ea typeface="Courier New"/>
                <a:cs typeface="Courier New"/>
                <a:sym typeface="Courier New"/>
              </a:rPr>
              <a:t>   """Return the square of x.</a:t>
            </a:r>
            <a:br>
              <a:rPr lang="en-ZA" sz="3200">
                <a:latin typeface="Courier New"/>
                <a:ea typeface="Courier New"/>
                <a:cs typeface="Courier New"/>
                <a:sym typeface="Courier New"/>
              </a:rPr>
            </a:br>
            <a:r>
              <a:rPr lang="en-ZA" sz="3200">
                <a:latin typeface="Courier New"/>
                <a:ea typeface="Courier New"/>
                <a:cs typeface="Courier New"/>
                <a:sym typeface="Courier New"/>
              </a:rPr>
              <a:t>   x can be any numerical value"""</a:t>
            </a:r>
            <a:endParaRPr/>
          </a:p>
          <a:p>
            <a:pPr marL="571500" lvl="0" indent="-571500" algn="l" rtl="0">
              <a:lnSpc>
                <a:spcPct val="90000"/>
              </a:lnSpc>
              <a:spcBef>
                <a:spcPts val="1500"/>
              </a:spcBef>
              <a:spcAft>
                <a:spcPts val="0"/>
              </a:spcAft>
              <a:buSzPts val="3200"/>
              <a:buNone/>
            </a:pPr>
            <a:r>
              <a:rPr lang="en-ZA" sz="3200">
                <a:latin typeface="Courier New"/>
                <a:ea typeface="Courier New"/>
                <a:cs typeface="Courier New"/>
                <a:sym typeface="Courier New"/>
              </a:rPr>
              <a:t>   return x*x</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nested functions</a:t>
            </a:r>
            <a:endParaRPr/>
          </a:p>
        </p:txBody>
      </p:sp>
      <p:sp>
        <p:nvSpPr>
          <p:cNvPr id="538" name="Google Shape;538;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55</a:t>
            </a:fld>
            <a:endParaRPr/>
          </a:p>
        </p:txBody>
      </p:sp>
      <p:sp>
        <p:nvSpPr>
          <p:cNvPr id="539" name="Google Shape;539;p26"/>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a:t>Functions can be composed similarly to mathematical functions.</a:t>
            </a:r>
            <a:endParaRPr/>
          </a:p>
        </p:txBody>
      </p:sp>
      <p:sp>
        <p:nvSpPr>
          <p:cNvPr id="540" name="Google Shape;540;p26"/>
          <p:cNvSpPr txBox="1"/>
          <p:nvPr/>
        </p:nvSpPr>
        <p:spPr>
          <a:xfrm>
            <a:off x="2708593" y="4400551"/>
            <a:ext cx="10793095" cy="3593872"/>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cube (x):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return x*x*x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square (x):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return x*x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power (a, b):</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return a**b</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print (power (cube (2), square (2)))</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main function</a:t>
            </a:r>
            <a:endParaRPr/>
          </a:p>
        </p:txBody>
      </p:sp>
      <p:sp>
        <p:nvSpPr>
          <p:cNvPr id="546" name="Google Shape;546;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56</a:t>
            </a:fld>
            <a:endParaRPr/>
          </a:p>
        </p:txBody>
      </p:sp>
      <p:sp>
        <p:nvSpPr>
          <p:cNvPr id="547" name="Google Shape;547;p27"/>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a:t>Common practice is to wrap a program into a function called "main", then invoke this function to execute the program.</a:t>
            </a:r>
            <a:endParaRPr/>
          </a:p>
        </p:txBody>
      </p:sp>
      <p:sp>
        <p:nvSpPr>
          <p:cNvPr id="548" name="Google Shape;548;p27"/>
          <p:cNvSpPr txBox="1"/>
          <p:nvPr/>
        </p:nvSpPr>
        <p:spPr>
          <a:xfrm>
            <a:off x="2991125" y="4322422"/>
            <a:ext cx="9596163" cy="3184753"/>
          </a:xfrm>
          <a:prstGeom prst="rect">
            <a:avLst/>
          </a:prstGeom>
          <a:noFill/>
          <a:ln>
            <a:noFill/>
          </a:ln>
        </p:spPr>
        <p:txBody>
          <a:bodyPr spcFirstLastPara="1" wrap="square" lIns="0" tIns="0" rIns="0" bIns="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cube program</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cube (x):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return x*x*x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main ():</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(cube (2))</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main()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Writing your own modules</a:t>
            </a:r>
            <a:endParaRPr/>
          </a:p>
        </p:txBody>
      </p:sp>
      <p:sp>
        <p:nvSpPr>
          <p:cNvPr id="554" name="Google Shape;554;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57</a:t>
            </a:fld>
            <a:endParaRPr/>
          </a:p>
        </p:txBody>
      </p:sp>
      <p:sp>
        <p:nvSpPr>
          <p:cNvPr id="555" name="Google Shape;555;p28"/>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a:t>Any file with functions can be imported.</a:t>
            </a:r>
            <a:endParaRPr/>
          </a:p>
          <a:p>
            <a:pPr marL="571500" lvl="0" indent="-571500" algn="l" rtl="0">
              <a:lnSpc>
                <a:spcPct val="90000"/>
              </a:lnSpc>
              <a:spcBef>
                <a:spcPts val="1500"/>
              </a:spcBef>
              <a:spcAft>
                <a:spcPts val="0"/>
              </a:spcAft>
              <a:buSzPts val="4200"/>
              <a:buChar char="▪"/>
            </a:pPr>
            <a:r>
              <a:rPr lang="en-ZA"/>
              <a:t>Check __name__ variable</a:t>
            </a:r>
            <a:endParaRPr/>
          </a:p>
          <a:p>
            <a:pPr marL="1257300" lvl="1" indent="-571500" algn="l" rtl="0">
              <a:lnSpc>
                <a:spcPct val="90000"/>
              </a:lnSpc>
              <a:spcBef>
                <a:spcPts val="750"/>
              </a:spcBef>
              <a:spcAft>
                <a:spcPts val="0"/>
              </a:spcAft>
              <a:buSzPts val="3600"/>
              <a:buChar char="▪"/>
            </a:pPr>
            <a:r>
              <a:rPr lang="en-ZA"/>
              <a:t>if it is "__main__", then this file was executed</a:t>
            </a:r>
            <a:endParaRPr/>
          </a:p>
          <a:p>
            <a:pPr marL="1257300" lvl="1" indent="-571500" algn="l" rtl="0">
              <a:lnSpc>
                <a:spcPct val="90000"/>
              </a:lnSpc>
              <a:spcBef>
                <a:spcPts val="750"/>
              </a:spcBef>
              <a:spcAft>
                <a:spcPts val="0"/>
              </a:spcAft>
              <a:buSzPts val="3600"/>
              <a:buChar char="▪"/>
            </a:pPr>
            <a:r>
              <a:rPr lang="en-ZA"/>
              <a:t>otherwise, this file was imported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Writing your own modules</a:t>
            </a:r>
            <a:endParaRPr/>
          </a:p>
        </p:txBody>
      </p:sp>
      <p:sp>
        <p:nvSpPr>
          <p:cNvPr id="561" name="Google Shape;561;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58</a:t>
            </a:fld>
            <a:endParaRPr/>
          </a:p>
        </p:txBody>
      </p:sp>
      <p:sp>
        <p:nvSpPr>
          <p:cNvPr id="562" name="Google Shape;562;p29"/>
          <p:cNvSpPr txBox="1"/>
          <p:nvPr/>
        </p:nvSpPr>
        <p:spPr>
          <a:xfrm>
            <a:off x="1671636" y="3473395"/>
            <a:ext cx="6354764" cy="495940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72000" tIns="72000" rIns="72000" bIns="72000" anchor="t" anchorCtr="0">
            <a:no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 cube module</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def cube (x):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   return x*x*x</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def main ():</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   print (cube (2))</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if __name__=="__main__":</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   main()</a:t>
            </a:r>
            <a:endParaRPr/>
          </a:p>
        </p:txBody>
      </p:sp>
      <p:sp>
        <p:nvSpPr>
          <p:cNvPr id="563" name="Google Shape;563;p29"/>
          <p:cNvSpPr txBox="1"/>
          <p:nvPr/>
        </p:nvSpPr>
        <p:spPr>
          <a:xfrm>
            <a:off x="9012555" y="3473395"/>
            <a:ext cx="4614545" cy="425831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72000" tIns="72000" rIns="72000" bIns="7200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 test cube module</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chemeClr val="dk1"/>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import a</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chemeClr val="dk1"/>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chemeClr val="dk1"/>
                </a:solidFill>
                <a:latin typeface="Courier New"/>
                <a:ea typeface="Courier New"/>
                <a:cs typeface="Courier New"/>
                <a:sym typeface="Courier New"/>
              </a:rPr>
              <a:t>print (a.cube(3))</a:t>
            </a:r>
            <a:endParaRPr/>
          </a:p>
          <a:p>
            <a:pPr marL="742950" marR="0" lvl="0" indent="-742950" algn="l" rtl="0">
              <a:lnSpc>
                <a:spcPct val="90000"/>
              </a:lnSpc>
              <a:spcBef>
                <a:spcPts val="1500"/>
              </a:spcBef>
              <a:spcAft>
                <a:spcPts val="0"/>
              </a:spcAft>
              <a:buClr>
                <a:schemeClr val="accent2"/>
              </a:buClr>
              <a:buSzPts val="2800"/>
              <a:buFont typeface="Arial"/>
              <a:buNone/>
            </a:pPr>
            <a:endParaRPr sz="2800" b="0" i="0" u="none" strike="noStrike" cap="none">
              <a:solidFill>
                <a:schemeClr val="dk1"/>
              </a:solidFill>
              <a:latin typeface="Courier New"/>
              <a:ea typeface="Courier New"/>
              <a:cs typeface="Courier New"/>
              <a:sym typeface="Courier New"/>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smtClean="0">
                <a:solidFill>
                  <a:schemeClr val="accent1"/>
                </a:solidFill>
              </a:rPr>
              <a:t>Exercise</a:t>
            </a:r>
            <a:endParaRPr dirty="0">
              <a:solidFill>
                <a:schemeClr val="accent1"/>
              </a:solidFill>
            </a:endParaRPr>
          </a:p>
        </p:txBody>
      </p:sp>
      <p:sp>
        <p:nvSpPr>
          <p:cNvPr id="357" name="Google Shape;357;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800" b="0" i="0" u="none" strike="noStrike" kern="0" cap="none" spc="0" normalizeH="0" baseline="0" noProof="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800" b="0" i="0" u="none" strike="noStrike" kern="0" cap="none" spc="0" normalizeH="0" baseline="0" noProof="0">
              <a:ln>
                <a:noFill/>
              </a:ln>
              <a:solidFill>
                <a:srgbClr val="00365F"/>
              </a:solidFill>
              <a:effectLst/>
              <a:uLnTx/>
              <a:uFillTx/>
              <a:latin typeface="Arial"/>
              <a:cs typeface="Arial"/>
              <a:sym typeface="Arial"/>
            </a:endParaRPr>
          </a:p>
        </p:txBody>
      </p:sp>
      <p:sp>
        <p:nvSpPr>
          <p:cNvPr id="358" name="Google Shape;358;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US" dirty="0" smtClean="0"/>
              <a:t>Modify the program to reverse a string such that it can be used as a separate reusable module.</a:t>
            </a:r>
          </a:p>
          <a:p>
            <a:pPr marL="571500" lvl="0" indent="-571500" algn="l" rtl="0">
              <a:lnSpc>
                <a:spcPct val="90000"/>
              </a:lnSpc>
              <a:spcBef>
                <a:spcPts val="0"/>
              </a:spcBef>
              <a:spcAft>
                <a:spcPts val="0"/>
              </a:spcAft>
              <a:buSzPts val="4200"/>
              <a:buChar char="▪"/>
            </a:pPr>
            <a:endParaRPr lang="en-US" dirty="0" smtClean="0"/>
          </a:p>
          <a:p>
            <a:pPr marL="571500" lvl="0" indent="-571500" algn="l" rtl="0">
              <a:lnSpc>
                <a:spcPct val="90000"/>
              </a:lnSpc>
              <a:spcBef>
                <a:spcPts val="0"/>
              </a:spcBef>
              <a:spcAft>
                <a:spcPts val="0"/>
              </a:spcAft>
              <a:buSzPts val="4200"/>
              <a:buChar char="▪"/>
            </a:pPr>
            <a:r>
              <a:rPr lang="en-US" dirty="0" smtClean="0"/>
              <a:t>Use a main function that asks for input and prints the reversed string, as before. </a:t>
            </a:r>
          </a:p>
          <a:p>
            <a:pPr marL="0" lvl="0" indent="0" algn="l" rtl="0">
              <a:lnSpc>
                <a:spcPct val="90000"/>
              </a:lnSpc>
              <a:spcBef>
                <a:spcPts val="0"/>
              </a:spcBef>
              <a:spcAft>
                <a:spcPts val="0"/>
              </a:spcAft>
              <a:buSzPts val="4200"/>
              <a:buNone/>
            </a:pPr>
            <a:endParaRPr lang="en-US" dirty="0"/>
          </a:p>
        </p:txBody>
      </p:sp>
    </p:spTree>
    <p:extLst>
      <p:ext uri="{BB962C8B-B14F-4D97-AF65-F5344CB8AC3E}">
        <p14:creationId xmlns:p14="http://schemas.microsoft.com/office/powerpoint/2010/main" val="265294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Function</a:t>
            </a:r>
            <a:endParaRPr>
              <a:solidFill>
                <a:schemeClr val="accent1"/>
              </a:solidFill>
            </a:endParaRPr>
          </a:p>
        </p:txBody>
      </p:sp>
      <p:sp>
        <p:nvSpPr>
          <p:cNvPr id="364" name="Google Shape;364;p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a:t>
            </a:fld>
            <a:endParaRPr/>
          </a:p>
        </p:txBody>
      </p:sp>
      <p:sp>
        <p:nvSpPr>
          <p:cNvPr id="365" name="Google Shape;365;p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a:t>A function is a named block of statements that can be executed/called within a program.</a:t>
            </a:r>
            <a:endParaRPr/>
          </a:p>
          <a:p>
            <a:pPr marL="571500" lvl="0" indent="-571500" algn="l" rtl="0">
              <a:lnSpc>
                <a:spcPct val="90000"/>
              </a:lnSpc>
              <a:spcBef>
                <a:spcPts val="1500"/>
              </a:spcBef>
              <a:spcAft>
                <a:spcPts val="0"/>
              </a:spcAft>
              <a:buSzPts val="4200"/>
              <a:buFont typeface="Arial"/>
              <a:buChar char="▪"/>
            </a:pPr>
            <a:r>
              <a:rPr lang="en-ZA"/>
              <a:t>We have already used some functions:</a:t>
            </a:r>
            <a:endParaRPr/>
          </a:p>
          <a:p>
            <a:pPr marL="1257300" lvl="1" indent="-571500" algn="l" rtl="0">
              <a:lnSpc>
                <a:spcPct val="90000"/>
              </a:lnSpc>
              <a:spcBef>
                <a:spcPts val="750"/>
              </a:spcBef>
              <a:spcAft>
                <a:spcPts val="0"/>
              </a:spcAft>
              <a:buSzPts val="3600"/>
              <a:buChar char="▪"/>
            </a:pPr>
            <a:r>
              <a:rPr lang="en-ZA">
                <a:latin typeface="Courier New"/>
                <a:ea typeface="Courier New"/>
                <a:cs typeface="Courier New"/>
                <a:sym typeface="Courier New"/>
              </a:rPr>
              <a:t>print, eval, round, ...</a:t>
            </a:r>
            <a:endParaRPr/>
          </a:p>
          <a:p>
            <a:pPr marL="571500" lvl="0" indent="-571500" algn="l" rtl="0">
              <a:lnSpc>
                <a:spcPct val="90000"/>
              </a:lnSpc>
              <a:spcBef>
                <a:spcPts val="1500"/>
              </a:spcBef>
              <a:spcAft>
                <a:spcPts val="0"/>
              </a:spcAft>
              <a:buSzPts val="4200"/>
              <a:buFont typeface="Arial"/>
              <a:buChar char="▪"/>
            </a:pPr>
            <a:r>
              <a:rPr lang="en-ZA"/>
              <a:t>Python stops what it is doing, runs the function, then continues from where it stopped.</a:t>
            </a:r>
            <a:endParaRPr/>
          </a:p>
          <a:p>
            <a:pPr marL="571500" lvl="0" indent="-571500" algn="l" rtl="0">
              <a:lnSpc>
                <a:spcPct val="90000"/>
              </a:lnSpc>
              <a:spcBef>
                <a:spcPts val="1500"/>
              </a:spcBef>
              <a:spcAft>
                <a:spcPts val="0"/>
              </a:spcAft>
              <a:buSzPts val="4200"/>
              <a:buFont typeface="Arial"/>
              <a:buChar char="▪"/>
            </a:pPr>
            <a:r>
              <a:rPr lang="en-ZA"/>
              <a:t>Functions enable reuse and modularity of code.</a:t>
            </a:r>
            <a:endParaRPr/>
          </a:p>
          <a:p>
            <a:pPr marL="571500" lvl="0" indent="-571500" algn="l" rtl="0">
              <a:lnSpc>
                <a:spcPct val="90000"/>
              </a:lnSpc>
              <a:spcBef>
                <a:spcPts val="1500"/>
              </a:spcBef>
              <a:spcAft>
                <a:spcPts val="0"/>
              </a:spcAft>
              <a:buSzPts val="4200"/>
              <a:buFont typeface="Arial"/>
              <a:buChar char="▪"/>
            </a:pPr>
            <a:r>
              <a:rPr lang="en-ZA"/>
              <a:t>Functions help us to write longer/more complex programs.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defTabSz="914400" rtl="0" eaLnBrk="1" fontAlgn="auto" latinLnBrk="0" hangingPunct="1">
              <a:lnSpc>
                <a:spcPct val="90000"/>
              </a:lnSpc>
              <a:spcBef>
                <a:spcPts val="0"/>
              </a:spcBef>
              <a:spcAft>
                <a:spcPts val="0"/>
              </a:spcAft>
              <a:buClr>
                <a:srgbClr val="46C1BB"/>
              </a:buClr>
              <a:buSzPts val="1820"/>
              <a:buFont typeface="Noto Sans Symbols"/>
              <a:buNone/>
              <a:tabLst/>
              <a:defRPr/>
            </a:pPr>
            <a:endParaRPr kumimoji="0" sz="2800" b="0" i="0" u="none" strike="noStrike" kern="0" cap="none" spc="0" normalizeH="0" baseline="0" noProof="0">
              <a:ln>
                <a:noFill/>
              </a:ln>
              <a:solidFill>
                <a:srgbClr val="5E5E5E"/>
              </a:solidFill>
              <a:effectLst/>
              <a:uLnTx/>
              <a:uFillTx/>
              <a:latin typeface="Arial"/>
              <a:ea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Unless otherwise stated, all materials are copyright of the University of Cape Town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0" algn="ctr" defTabSz="914400" rtl="0" eaLnBrk="1" fontAlgn="auto" latinLnBrk="0" hangingPunct="1">
              <a:lnSpc>
                <a:spcPct val="90000"/>
              </a:lnSpc>
              <a:spcBef>
                <a:spcPts val="1500"/>
              </a:spcBef>
              <a:spcAft>
                <a:spcPts val="0"/>
              </a:spcAft>
              <a:buClr>
                <a:srgbClr val="46C1BB"/>
              </a:buClr>
              <a:buSzPts val="2080"/>
              <a:buFont typeface="Noto Sans Symbols"/>
              <a:buNone/>
              <a:tabLst/>
              <a:defRPr/>
            </a:pPr>
            <a:r>
              <a:rPr kumimoji="0" lang="en-ZA" sz="3200" b="0" i="0" u="none" strike="noStrike" kern="0" cap="none" spc="0" normalizeH="0" baseline="0" noProof="0">
                <a:ln>
                  <a:noFill/>
                </a:ln>
                <a:solidFill>
                  <a:srgbClr val="313131"/>
                </a:solidFill>
                <a:effectLst/>
                <a:uLnTx/>
                <a:uFillTx/>
                <a:latin typeface="Arial"/>
                <a:ea typeface="Arial"/>
                <a:cs typeface="Arial"/>
                <a:sym typeface="Arial"/>
              </a:rPr>
              <a:t>© University of Cape Town</a:t>
            </a:r>
            <a:endParaRPr kumimoji="0" sz="3200" b="0" i="0" u="none" strike="noStrike" kern="0" cap="none" spc="0" normalizeH="0" baseline="0" noProof="0">
              <a:ln>
                <a:noFill/>
              </a:ln>
              <a:solidFill>
                <a:srgbClr val="313131"/>
              </a:solidFill>
              <a:effectLst/>
              <a:uLnTx/>
              <a:uFillTx/>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1709399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2545853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3"/>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3"/>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3"/>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Functions</a:t>
            </a:r>
            <a:endParaRPr/>
          </a:p>
        </p:txBody>
      </p:sp>
      <p:sp>
        <p:nvSpPr>
          <p:cNvPr id="339" name="Google Shape;339;p3"/>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US" dirty="0" smtClean="0"/>
              <a:t>Problem 2-3</a:t>
            </a:r>
            <a:endParaRPr dirty="0"/>
          </a:p>
        </p:txBody>
      </p:sp>
      <p:pic>
        <p:nvPicPr>
          <p:cNvPr id="340" name="Google Shape;340;p3"/>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3"/>
          <p:cNvSpPr txBox="1"/>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ZA" sz="5400" b="0" i="0" u="none" strike="noStrike" kern="0" cap="none" spc="0" normalizeH="0" baseline="0" noProof="0">
                <a:ln>
                  <a:noFill/>
                </a:ln>
                <a:solidFill>
                  <a:srgbClr val="00365F"/>
                </a:solidFill>
                <a:effectLst/>
                <a:uLnTx/>
                <a:uFillTx/>
                <a:latin typeface="Arial"/>
                <a:cs typeface="Arial"/>
                <a:sym typeface="Arial"/>
              </a:rPr>
              <a:t>CSC1</a:t>
            </a:r>
            <a:endParaRPr kumimoji="0" sz="5400" b="0" i="0" u="none" strike="noStrike" kern="0" cap="none" spc="0" normalizeH="0" baseline="0" noProof="0">
              <a:ln>
                <a:noFill/>
              </a:ln>
              <a:solidFill>
                <a:srgbClr val="00365F"/>
              </a:solidFill>
              <a:effectLst/>
              <a:uLnTx/>
              <a:uFillTx/>
              <a:latin typeface="Arial"/>
              <a:cs typeface="Arial"/>
              <a:sym typeface="Arial"/>
            </a:endParaRPr>
          </a:p>
        </p:txBody>
      </p:sp>
    </p:spTree>
    <p:extLst>
      <p:ext uri="{BB962C8B-B14F-4D97-AF65-F5344CB8AC3E}">
        <p14:creationId xmlns:p14="http://schemas.microsoft.com/office/powerpoint/2010/main" val="685827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Problem 2-3</a:t>
            </a:r>
            <a:endParaRPr dirty="0"/>
          </a:p>
        </p:txBody>
      </p:sp>
      <p:sp>
        <p:nvSpPr>
          <p:cNvPr id="347" name="Google Shape;347;p2"/>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dirty="0"/>
              <a:t>Hussein </a:t>
            </a:r>
            <a:r>
              <a:rPr lang="en-ZA" dirty="0" err="1"/>
              <a:t>Suleman</a:t>
            </a:r>
            <a:endParaRPr dirty="0"/>
          </a:p>
        </p:txBody>
      </p:sp>
      <p:sp>
        <p:nvSpPr>
          <p:cNvPr id="348" name="Google Shape;348;p2"/>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2"/>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2"/>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2"/>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3721185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Problem 2</a:t>
            </a:r>
            <a:endParaRPr dirty="0"/>
          </a:p>
        </p:txBody>
      </p:sp>
      <p:sp>
        <p:nvSpPr>
          <p:cNvPr id="569" name="Google Shape;569;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64</a:t>
            </a:fld>
            <a:endParaRPr/>
          </a:p>
        </p:txBody>
      </p:sp>
      <p:sp>
        <p:nvSpPr>
          <p:cNvPr id="570" name="Google Shape;570;p30"/>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smtClean="0"/>
              <a:t>Write a function that prints a text heading inside a box made up of + characters.</a:t>
            </a:r>
          </a:p>
          <a:p>
            <a:pPr marL="1028700" lvl="1" indent="-571500">
              <a:spcBef>
                <a:spcPts val="0"/>
              </a:spcBef>
              <a:buSzPts val="4200"/>
            </a:pPr>
            <a:r>
              <a:rPr lang="en-US" dirty="0" smtClean="0"/>
              <a:t>Store this function as a module.</a:t>
            </a:r>
          </a:p>
          <a:p>
            <a:pPr marL="1028700" lvl="1" indent="-571500">
              <a:spcBef>
                <a:spcPts val="0"/>
              </a:spcBef>
              <a:buSzPts val="4200"/>
            </a:pPr>
            <a:r>
              <a:rPr lang="en-US" dirty="0" smtClean="0"/>
              <a:t>Use an optional parameter to specify the padding within the box.</a:t>
            </a:r>
            <a:endParaRPr lang="en-ZA" dirty="0" smtClean="0"/>
          </a:p>
          <a:p>
            <a:pPr marL="0" lvl="0" indent="0" algn="l" rtl="0">
              <a:lnSpc>
                <a:spcPct val="90000"/>
              </a:lnSpc>
              <a:spcBef>
                <a:spcPts val="0"/>
              </a:spcBef>
              <a:spcAft>
                <a:spcPts val="0"/>
              </a:spcAft>
              <a:buSzPts val="4200"/>
              <a:buNone/>
            </a:pPr>
            <a:endParaRPr lang="en-US" dirty="0"/>
          </a:p>
        </p:txBody>
      </p:sp>
      <p:sp>
        <p:nvSpPr>
          <p:cNvPr id="5" name="Google Shape;446;p14"/>
          <p:cNvSpPr txBox="1"/>
          <p:nvPr/>
        </p:nvSpPr>
        <p:spPr>
          <a:xfrm>
            <a:off x="1768071" y="566438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6" name="Google Shape;446;p14"/>
          <p:cNvSpPr txBox="1"/>
          <p:nvPr/>
        </p:nvSpPr>
        <p:spPr>
          <a:xfrm>
            <a:off x="1948179" y="6303398"/>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a:t>
            </a:r>
          </a:p>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 Hello +</a:t>
            </a:r>
          </a:p>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a:t>
            </a:r>
          </a:p>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7" name="Google Shape;447;p14"/>
          <p:cNvSpPr txBox="1"/>
          <p:nvPr/>
        </p:nvSpPr>
        <p:spPr>
          <a:xfrm>
            <a:off x="1948180" y="579150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Default values for parameters</a:t>
            </a:r>
            <a:endParaRPr/>
          </a:p>
        </p:txBody>
      </p:sp>
      <p:sp>
        <p:nvSpPr>
          <p:cNvPr id="598" name="Google Shape;598;p3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65</a:t>
            </a:fld>
            <a:endParaRPr/>
          </a:p>
        </p:txBody>
      </p:sp>
      <p:sp>
        <p:nvSpPr>
          <p:cNvPr id="599" name="Google Shape;599;p3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Functions can have zero or more </a:t>
            </a:r>
            <a:r>
              <a:rPr lang="en-ZA" dirty="0" smtClean="0"/>
              <a:t>parameters </a:t>
            </a:r>
            <a:r>
              <a:rPr lang="en-ZA" dirty="0"/>
              <a:t>with default values in their definition.</a:t>
            </a:r>
            <a:endParaRPr dirty="0"/>
          </a:p>
          <a:p>
            <a:pPr marL="571500" lvl="0" indent="-571500" algn="l" rtl="0">
              <a:lnSpc>
                <a:spcPct val="90000"/>
              </a:lnSpc>
              <a:spcBef>
                <a:spcPts val="1500"/>
              </a:spcBef>
              <a:spcAft>
                <a:spcPts val="0"/>
              </a:spcAft>
              <a:buSzPts val="4200"/>
              <a:buFont typeface="Arial"/>
              <a:buChar char="▪"/>
            </a:pPr>
            <a:r>
              <a:rPr lang="en-ZA" dirty="0"/>
              <a:t>All parameters with default values must be at the end of the parameter list.</a:t>
            </a:r>
            <a:endParaRPr dirty="0"/>
          </a:p>
          <a:p>
            <a:pPr marL="1257300" lvl="1" indent="-571500" algn="l" rtl="0">
              <a:lnSpc>
                <a:spcPct val="90000"/>
              </a:lnSpc>
              <a:spcBef>
                <a:spcPts val="750"/>
              </a:spcBef>
              <a:spcAft>
                <a:spcPts val="0"/>
              </a:spcAft>
              <a:buSzPts val="3600"/>
              <a:buChar char="▪"/>
            </a:pPr>
            <a:r>
              <a:rPr lang="en-ZA" dirty="0"/>
              <a:t>e.g., once you have a default value, all subsequent parameters must have a default value as well.</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Default values for parameters</a:t>
            </a:r>
            <a:endParaRPr/>
          </a:p>
        </p:txBody>
      </p:sp>
      <p:sp>
        <p:nvSpPr>
          <p:cNvPr id="605" name="Google Shape;605;p3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66</a:t>
            </a:fld>
            <a:endParaRPr/>
          </a:p>
        </p:txBody>
      </p:sp>
      <p:sp>
        <p:nvSpPr>
          <p:cNvPr id="606" name="Google Shape;606;p3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a:t>Evaluated at the time of function definition, not invocation.</a:t>
            </a:r>
            <a:endParaRPr dirty="0"/>
          </a:p>
          <a:p>
            <a:pPr marL="571500" lvl="0" indent="-571500" algn="l" rtl="0">
              <a:lnSpc>
                <a:spcPct val="90000"/>
              </a:lnSpc>
              <a:spcBef>
                <a:spcPts val="1500"/>
              </a:spcBef>
              <a:spcAft>
                <a:spcPts val="0"/>
              </a:spcAft>
              <a:buSzPts val="4200"/>
              <a:buChar char="▪"/>
            </a:pPr>
            <a:r>
              <a:rPr lang="en-ZA" dirty="0"/>
              <a:t>Whenever the function is called/invoked, the arguments with default values are optional.</a:t>
            </a:r>
            <a:endParaRPr sz="4200" dirty="0"/>
          </a:p>
          <a:p>
            <a:pPr marL="571500" lvl="0" indent="-571500" algn="l" rtl="0">
              <a:lnSpc>
                <a:spcPct val="90000"/>
              </a:lnSpc>
              <a:spcBef>
                <a:spcPts val="1500"/>
              </a:spcBef>
              <a:spcAft>
                <a:spcPts val="0"/>
              </a:spcAft>
              <a:buSzPts val="4200"/>
              <a:buChar char="▪"/>
            </a:pPr>
            <a:r>
              <a:rPr lang="en-ZA" dirty="0"/>
              <a:t>Within the function body, parameters </a:t>
            </a:r>
            <a:r>
              <a:rPr lang="en-ZA" dirty="0" smtClean="0"/>
              <a:t>are still </a:t>
            </a:r>
            <a:r>
              <a:rPr lang="en-ZA" dirty="0"/>
              <a:t>used as variables.</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Recall: Formal Parameters</a:t>
            </a:r>
            <a:endParaRPr/>
          </a:p>
        </p:txBody>
      </p:sp>
      <p:sp>
        <p:nvSpPr>
          <p:cNvPr id="612" name="Google Shape;612;p3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67</a:t>
            </a:fld>
            <a:endParaRPr/>
          </a:p>
        </p:txBody>
      </p:sp>
      <p:sp>
        <p:nvSpPr>
          <p:cNvPr id="613" name="Google Shape;613;p36"/>
          <p:cNvSpPr txBox="1"/>
          <p:nvPr/>
        </p:nvSpPr>
        <p:spPr>
          <a:xfrm>
            <a:off x="2295525" y="3299899"/>
            <a:ext cx="10515600" cy="4481498"/>
          </a:xfrm>
          <a:prstGeom prst="rect">
            <a:avLst/>
          </a:prstGeom>
          <a:noFill/>
          <a:ln>
            <a:noFill/>
          </a:ln>
        </p:spPr>
        <p:txBody>
          <a:bodyPr spcFirstLastPara="1" wrap="square" lIns="0" tIns="0" rIns="0" bIns="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def some_function (a, b, c):</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(a)</a:t>
            </a:r>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   print (b+c)</a:t>
            </a:r>
            <a:endParaRPr/>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a:solidFill>
                  <a:srgbClr val="171717"/>
                </a:solidFill>
                <a:latin typeface="Courier New"/>
                <a:ea typeface="Courier New"/>
                <a:cs typeface="Courier New"/>
                <a:sym typeface="Courier New"/>
              </a:rPr>
              <a:t>some_function (12, 23, 34)</a:t>
            </a:r>
            <a:endParaRPr/>
          </a:p>
        </p:txBody>
      </p:sp>
      <p:sp>
        <p:nvSpPr>
          <p:cNvPr id="614" name="Google Shape;614;p36"/>
          <p:cNvSpPr txBox="1"/>
          <p:nvPr/>
        </p:nvSpPr>
        <p:spPr>
          <a:xfrm>
            <a:off x="10374258" y="3299899"/>
            <a:ext cx="2889230" cy="394937"/>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formal parameters</a:t>
            </a:r>
            <a:endParaRPr dirty="0"/>
          </a:p>
        </p:txBody>
      </p:sp>
      <p:sp>
        <p:nvSpPr>
          <p:cNvPr id="615" name="Google Shape;615;p36"/>
          <p:cNvSpPr txBox="1"/>
          <p:nvPr/>
        </p:nvSpPr>
        <p:spPr>
          <a:xfrm>
            <a:off x="10374258" y="5833663"/>
            <a:ext cx="2853964" cy="394937"/>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actual parameters</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sz="6000">
                <a:solidFill>
                  <a:schemeClr val="accent1"/>
                </a:solidFill>
              </a:rPr>
              <a:t>Default values for formal parameters</a:t>
            </a:r>
            <a:endParaRPr>
              <a:solidFill>
                <a:schemeClr val="accent1"/>
              </a:solidFill>
            </a:endParaRPr>
          </a:p>
        </p:txBody>
      </p:sp>
      <p:sp>
        <p:nvSpPr>
          <p:cNvPr id="621" name="Google Shape;621;p3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68</a:t>
            </a:fld>
            <a:endParaRPr/>
          </a:p>
        </p:txBody>
      </p:sp>
      <p:sp>
        <p:nvSpPr>
          <p:cNvPr id="622" name="Google Shape;622;p37"/>
          <p:cNvSpPr txBox="1"/>
          <p:nvPr/>
        </p:nvSpPr>
        <p:spPr>
          <a:xfrm>
            <a:off x="2824162" y="3142736"/>
            <a:ext cx="10515600" cy="4481498"/>
          </a:xfrm>
          <a:prstGeom prst="rect">
            <a:avLst/>
          </a:prstGeom>
          <a:noFill/>
          <a:ln>
            <a:noFill/>
          </a:ln>
        </p:spPr>
        <p:txBody>
          <a:bodyPr spcFirstLastPara="1" wrap="square" lIns="0" tIns="0" rIns="0" bIns="0" anchor="t" anchorCtr="0">
            <a:normAutofit/>
          </a:bodyPr>
          <a:lstStyle/>
          <a:p>
            <a:pPr marL="742950" marR="0" lvl="0" indent="-742950" algn="l" rtl="0">
              <a:lnSpc>
                <a:spcPct val="90000"/>
              </a:lnSpc>
              <a:spcBef>
                <a:spcPts val="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a:t>
            </a: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(a, b, c=10):</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(a)</a:t>
            </a:r>
            <a:endParaRPr dirty="0"/>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a:solidFill>
                  <a:srgbClr val="171717"/>
                </a:solidFill>
                <a:latin typeface="Courier New"/>
                <a:ea typeface="Courier New"/>
                <a:cs typeface="Courier New"/>
                <a:sym typeface="Courier New"/>
              </a:rPr>
              <a:t>   print (</a:t>
            </a:r>
            <a:r>
              <a:rPr lang="en-ZA" sz="3200" b="0" i="0" u="none" strike="noStrike" cap="none" dirty="0" err="1">
                <a:solidFill>
                  <a:srgbClr val="171717"/>
                </a:solidFill>
                <a:latin typeface="Courier New"/>
                <a:ea typeface="Courier New"/>
                <a:cs typeface="Courier New"/>
                <a:sym typeface="Courier New"/>
              </a:rPr>
              <a:t>b+c</a:t>
            </a:r>
            <a:r>
              <a:rPr lang="en-ZA" sz="3200" b="0" i="0" u="none" strike="noStrike" cap="none" dirty="0">
                <a:solidFill>
                  <a:srgbClr val="171717"/>
                </a:solidFill>
                <a:latin typeface="Courier New"/>
                <a:ea typeface="Courier New"/>
                <a:cs typeface="Courier New"/>
                <a:sym typeface="Courier New"/>
              </a:rPr>
              <a:t>)</a:t>
            </a:r>
            <a:endParaRPr dirty="0"/>
          </a:p>
          <a:p>
            <a:pPr marL="742950" marR="0" lvl="0" indent="-742950" algn="l" rtl="0">
              <a:lnSpc>
                <a:spcPct val="90000"/>
              </a:lnSpc>
              <a:spcBef>
                <a:spcPts val="1500"/>
              </a:spcBef>
              <a:spcAft>
                <a:spcPts val="0"/>
              </a:spcAft>
              <a:buClr>
                <a:schemeClr val="accent2"/>
              </a:buClr>
              <a:buSzPts val="3200"/>
              <a:buFont typeface="Arial"/>
              <a:buNone/>
            </a:pPr>
            <a:endParaRPr sz="3200" b="0" i="0" u="none" strike="noStrike" cap="none" dirty="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err="1">
                <a:solidFill>
                  <a:srgbClr val="171717"/>
                </a:solidFill>
                <a:latin typeface="Courier New"/>
                <a:ea typeface="Courier New"/>
                <a:cs typeface="Courier New"/>
                <a:sym typeface="Courier New"/>
              </a:rPr>
              <a:t>some_function</a:t>
            </a:r>
            <a:r>
              <a:rPr lang="en-ZA" sz="3200" b="0" i="0" u="none" strike="noStrike" cap="none" dirty="0">
                <a:solidFill>
                  <a:srgbClr val="171717"/>
                </a:solidFill>
                <a:latin typeface="Courier New"/>
                <a:ea typeface="Courier New"/>
                <a:cs typeface="Courier New"/>
                <a:sym typeface="Courier New"/>
              </a:rPr>
              <a:t> (12, 23, </a:t>
            </a:r>
            <a:r>
              <a:rPr lang="en-ZA" sz="3200" b="0" i="0" u="none" strike="noStrike" cap="none" dirty="0" smtClean="0">
                <a:solidFill>
                  <a:srgbClr val="171717"/>
                </a:solidFill>
                <a:latin typeface="Courier New"/>
                <a:ea typeface="Courier New"/>
                <a:cs typeface="Courier New"/>
                <a:sym typeface="Courier New"/>
              </a:rPr>
              <a:t>34)</a:t>
            </a:r>
            <a:endParaRPr lang="en-ZA" sz="3200" dirty="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endParaRPr lang="en-ZA" sz="3200" b="0" i="0" u="none" strike="noStrike" cap="none" dirty="0" smtClean="0">
              <a:solidFill>
                <a:srgbClr val="171717"/>
              </a:solidFill>
              <a:latin typeface="Courier New"/>
              <a:ea typeface="Courier New"/>
              <a:cs typeface="Courier New"/>
              <a:sym typeface="Courier New"/>
            </a:endParaRPr>
          </a:p>
          <a:p>
            <a:pPr marL="742950" marR="0" lvl="0" indent="-742950" algn="l" rtl="0">
              <a:lnSpc>
                <a:spcPct val="90000"/>
              </a:lnSpc>
              <a:spcBef>
                <a:spcPts val="1500"/>
              </a:spcBef>
              <a:spcAft>
                <a:spcPts val="0"/>
              </a:spcAft>
              <a:buClr>
                <a:schemeClr val="accent2"/>
              </a:buClr>
              <a:buSzPts val="3200"/>
              <a:buFont typeface="Arial"/>
              <a:buNone/>
            </a:pPr>
            <a:r>
              <a:rPr lang="en-ZA" sz="3200" b="0" i="0" u="none" strike="noStrike" cap="none" dirty="0" err="1" smtClean="0">
                <a:solidFill>
                  <a:srgbClr val="171717"/>
                </a:solidFill>
                <a:latin typeface="Courier New"/>
                <a:ea typeface="Courier New"/>
                <a:cs typeface="Courier New"/>
                <a:sym typeface="Courier New"/>
              </a:rPr>
              <a:t>some_function</a:t>
            </a:r>
            <a:r>
              <a:rPr lang="en-ZA" sz="3200" b="0" i="0" u="none" strike="noStrike" cap="none" dirty="0" smtClean="0">
                <a:solidFill>
                  <a:srgbClr val="171717"/>
                </a:solidFill>
                <a:latin typeface="Courier New"/>
                <a:ea typeface="Courier New"/>
                <a:cs typeface="Courier New"/>
                <a:sym typeface="Courier New"/>
              </a:rPr>
              <a:t> </a:t>
            </a:r>
            <a:r>
              <a:rPr lang="en-ZA" sz="3200" b="0" i="0" u="none" strike="noStrike" cap="none" dirty="0">
                <a:solidFill>
                  <a:srgbClr val="171717"/>
                </a:solidFill>
                <a:latin typeface="Courier New"/>
                <a:ea typeface="Courier New"/>
                <a:cs typeface="Courier New"/>
                <a:sym typeface="Courier New"/>
              </a:rPr>
              <a:t>(12, 23)</a:t>
            </a:r>
            <a:endParaRPr dirty="0"/>
          </a:p>
        </p:txBody>
      </p:sp>
      <p:sp>
        <p:nvSpPr>
          <p:cNvPr id="623" name="Google Shape;623;p37"/>
          <p:cNvSpPr txBox="1"/>
          <p:nvPr/>
        </p:nvSpPr>
        <p:spPr>
          <a:xfrm>
            <a:off x="11363293" y="3142736"/>
            <a:ext cx="2762593" cy="698994"/>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formal parameter</a:t>
            </a:r>
            <a:endParaRPr dirty="0"/>
          </a:p>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with default value</a:t>
            </a:r>
            <a:endParaRPr dirty="0"/>
          </a:p>
        </p:txBody>
      </p:sp>
      <p:sp>
        <p:nvSpPr>
          <p:cNvPr id="624" name="Google Shape;624;p37"/>
          <p:cNvSpPr txBox="1"/>
          <p:nvPr/>
        </p:nvSpPr>
        <p:spPr>
          <a:xfrm>
            <a:off x="11363293" y="5554553"/>
            <a:ext cx="2966174" cy="394937"/>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en-ZA" sz="2600" b="0" i="0" u="none" strike="noStrike" cap="none" dirty="0">
                <a:solidFill>
                  <a:srgbClr val="000000"/>
                </a:solidFill>
                <a:latin typeface="Arial"/>
                <a:ea typeface="Arial"/>
                <a:cs typeface="Arial"/>
                <a:sym typeface="Arial"/>
              </a:rPr>
              <a:t>optional parameter</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Problem 2</a:t>
            </a:r>
            <a:endParaRPr dirty="0"/>
          </a:p>
        </p:txBody>
      </p:sp>
      <p:sp>
        <p:nvSpPr>
          <p:cNvPr id="569" name="Google Shape;569;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69</a:t>
            </a:fld>
            <a:endParaRPr/>
          </a:p>
        </p:txBody>
      </p:sp>
      <p:sp>
        <p:nvSpPr>
          <p:cNvPr id="570" name="Google Shape;570;p30"/>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ZA" dirty="0" smtClean="0"/>
              <a:t>Write a function that prints a text heading inside a box made up of + characters.</a:t>
            </a:r>
          </a:p>
          <a:p>
            <a:pPr marL="1028700" lvl="1" indent="-571500">
              <a:spcBef>
                <a:spcPts val="0"/>
              </a:spcBef>
              <a:buSzPts val="4200"/>
            </a:pPr>
            <a:r>
              <a:rPr lang="en-US" dirty="0" smtClean="0"/>
              <a:t>Store this function as a module.</a:t>
            </a:r>
          </a:p>
          <a:p>
            <a:pPr marL="1028700" lvl="1" indent="-571500">
              <a:spcBef>
                <a:spcPts val="0"/>
              </a:spcBef>
              <a:buSzPts val="4200"/>
            </a:pPr>
            <a:r>
              <a:rPr lang="en-US" dirty="0" smtClean="0"/>
              <a:t>Use an optional parameter to specify the padding within the box.</a:t>
            </a:r>
            <a:endParaRPr lang="en-ZA" dirty="0" smtClean="0"/>
          </a:p>
          <a:p>
            <a:pPr marL="0" lvl="0" indent="0" algn="l" rtl="0">
              <a:lnSpc>
                <a:spcPct val="90000"/>
              </a:lnSpc>
              <a:spcBef>
                <a:spcPts val="0"/>
              </a:spcBef>
              <a:spcAft>
                <a:spcPts val="0"/>
              </a:spcAft>
              <a:buSzPts val="4200"/>
              <a:buNone/>
            </a:pPr>
            <a:endParaRPr lang="en-US" dirty="0"/>
          </a:p>
        </p:txBody>
      </p:sp>
      <p:sp>
        <p:nvSpPr>
          <p:cNvPr id="5" name="Google Shape;446;p14"/>
          <p:cNvSpPr txBox="1"/>
          <p:nvPr/>
        </p:nvSpPr>
        <p:spPr>
          <a:xfrm>
            <a:off x="1768071" y="5664389"/>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6" name="Google Shape;446;p14"/>
          <p:cNvSpPr txBox="1"/>
          <p:nvPr/>
        </p:nvSpPr>
        <p:spPr>
          <a:xfrm>
            <a:off x="1948179" y="6303398"/>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a:t>
            </a:r>
          </a:p>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 Hello +</a:t>
            </a:r>
          </a:p>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a:t>
            </a:r>
          </a:p>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7" name="Google Shape;447;p14"/>
          <p:cNvSpPr txBox="1"/>
          <p:nvPr/>
        </p:nvSpPr>
        <p:spPr>
          <a:xfrm>
            <a:off x="1948180" y="5791506"/>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Tree>
    <p:extLst>
      <p:ext uri="{BB962C8B-B14F-4D97-AF65-F5344CB8AC3E}">
        <p14:creationId xmlns:p14="http://schemas.microsoft.com/office/powerpoint/2010/main" val="157835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So far:</a:t>
            </a:r>
            <a:endParaRPr dirty="0">
              <a:solidFill>
                <a:schemeClr val="accent1"/>
              </a:solidFill>
            </a:endParaRPr>
          </a:p>
        </p:txBody>
      </p:sp>
      <p:sp>
        <p:nvSpPr>
          <p:cNvPr id="371" name="Google Shape;371;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7</a:t>
            </a:fld>
            <a:endParaRPr/>
          </a:p>
        </p:txBody>
      </p:sp>
      <p:sp>
        <p:nvSpPr>
          <p:cNvPr id="372" name="Google Shape;372;p6"/>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10160" lvl="0" indent="0" algn="l" rtl="0">
              <a:lnSpc>
                <a:spcPct val="90000"/>
              </a:lnSpc>
              <a:spcBef>
                <a:spcPts val="0"/>
              </a:spcBef>
              <a:spcAft>
                <a:spcPts val="0"/>
              </a:spcAft>
              <a:buSzPts val="3200"/>
              <a:buNone/>
            </a:pPr>
            <a:r>
              <a:rPr lang="en-ZA" sz="3200" dirty="0">
                <a:latin typeface="Courier New"/>
                <a:ea typeface="Courier New"/>
                <a:cs typeface="Courier New"/>
                <a:sym typeface="Courier New"/>
              </a:rPr>
              <a:t># reverse an integer without using strings</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number = </a:t>
            </a:r>
            <a:r>
              <a:rPr lang="en-ZA" sz="3200" dirty="0" err="1">
                <a:latin typeface="Courier New"/>
                <a:ea typeface="Courier New"/>
                <a:cs typeface="Courier New"/>
                <a:sym typeface="Courier New"/>
              </a:rPr>
              <a:t>eval</a:t>
            </a:r>
            <a:r>
              <a:rPr lang="en-ZA" sz="3200" dirty="0">
                <a:latin typeface="Courier New"/>
                <a:ea typeface="Courier New"/>
                <a:cs typeface="Courier New"/>
                <a:sym typeface="Courier New"/>
              </a:rPr>
              <a:t> (input ("Enter a number: "))</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reverse = 0</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while number &gt; 0:</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    digit = number % 10</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    number = </a:t>
            </a:r>
            <a:r>
              <a:rPr lang="en-ZA" sz="3200" dirty="0" err="1">
                <a:latin typeface="Courier New"/>
                <a:ea typeface="Courier New"/>
                <a:cs typeface="Courier New"/>
                <a:sym typeface="Courier New"/>
              </a:rPr>
              <a:t>int</a:t>
            </a:r>
            <a:r>
              <a:rPr lang="en-ZA" sz="3200" dirty="0">
                <a:latin typeface="Courier New"/>
                <a:ea typeface="Courier New"/>
                <a:cs typeface="Courier New"/>
                <a:sym typeface="Courier New"/>
              </a:rPr>
              <a:t>(number / 10)</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    reverse = reverse * 10 + digit</a:t>
            </a:r>
            <a:endParaRPr dirty="0"/>
          </a:p>
          <a:p>
            <a:pPr marL="1016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print (reverse)</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Problem 3</a:t>
            </a:r>
            <a:endParaRPr dirty="0"/>
          </a:p>
        </p:txBody>
      </p:sp>
      <p:sp>
        <p:nvSpPr>
          <p:cNvPr id="569" name="Google Shape;569;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70</a:t>
            </a:fld>
            <a:endParaRPr/>
          </a:p>
        </p:txBody>
      </p:sp>
      <p:sp>
        <p:nvSpPr>
          <p:cNvPr id="570" name="Google Shape;570;p30"/>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US" dirty="0" smtClean="0"/>
              <a:t>There are special Unicode characters for box corners and edges.</a:t>
            </a:r>
          </a:p>
          <a:p>
            <a:pPr marL="1028700" lvl="1" indent="-571500">
              <a:spcBef>
                <a:spcPts val="0"/>
              </a:spcBef>
              <a:buSzPts val="4200"/>
            </a:pPr>
            <a:r>
              <a:rPr lang="en-US" dirty="0" smtClean="0"/>
              <a:t>For example “\u250F” is the top left corner symbol.</a:t>
            </a:r>
            <a:endParaRPr lang="en-ZA" dirty="0" smtClean="0"/>
          </a:p>
          <a:p>
            <a:pPr marL="571500" lvl="0" indent="-571500" algn="l" rtl="0">
              <a:lnSpc>
                <a:spcPct val="90000"/>
              </a:lnSpc>
              <a:spcBef>
                <a:spcPts val="0"/>
              </a:spcBef>
              <a:spcAft>
                <a:spcPts val="0"/>
              </a:spcAft>
              <a:buSzPts val="4200"/>
              <a:buChar char="▪"/>
            </a:pPr>
            <a:r>
              <a:rPr lang="en-US" dirty="0" smtClean="0"/>
              <a:t>Modify your heading program to use these characters instead of “+”.</a:t>
            </a:r>
          </a:p>
        </p:txBody>
      </p:sp>
      <p:sp>
        <p:nvSpPr>
          <p:cNvPr id="5" name="Google Shape;446;p14"/>
          <p:cNvSpPr txBox="1"/>
          <p:nvPr/>
        </p:nvSpPr>
        <p:spPr>
          <a:xfrm>
            <a:off x="6502631" y="5233834"/>
            <a:ext cx="4370416" cy="2901761"/>
          </a:xfrm>
          <a:prstGeom prst="rec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0" tIns="0" rIns="0" bIns="0" anchor="t" anchorCtr="0">
            <a:normAutofit/>
          </a:bodyPr>
          <a:lstStyle/>
          <a:p>
            <a:pPr marR="0" lvl="0" rtl="0">
              <a:lnSpc>
                <a:spcPct val="90000"/>
              </a:lnSpc>
              <a:spcBef>
                <a:spcPts val="0"/>
              </a:spcBef>
              <a:spcAft>
                <a:spcPts val="0"/>
              </a:spcAft>
              <a:buClr>
                <a:schemeClr val="accent2"/>
              </a:buClr>
              <a:buSzPts val="5400"/>
              <a:buFont typeface="Arial"/>
              <a:buNone/>
            </a:pPr>
            <a:endParaRPr sz="4000" dirty="0">
              <a:latin typeface="Courier New" panose="02070309020205020404" pitchFamily="49" charset="0"/>
              <a:cs typeface="Courier New" panose="02070309020205020404" pitchFamily="49" charset="0"/>
            </a:endParaRPr>
          </a:p>
        </p:txBody>
      </p:sp>
      <p:sp>
        <p:nvSpPr>
          <p:cNvPr id="6" name="Google Shape;446;p14"/>
          <p:cNvSpPr txBox="1"/>
          <p:nvPr/>
        </p:nvSpPr>
        <p:spPr>
          <a:xfrm>
            <a:off x="6682739" y="5872843"/>
            <a:ext cx="4024053" cy="206206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72000" tIns="72000" rIns="72000" bIns="72000" anchor="t" anchorCtr="0">
            <a:normAutofit/>
          </a:bodyPr>
          <a:lstStyle/>
          <a:p>
            <a:pPr lvl="0">
              <a:lnSpc>
                <a:spcPct val="90000"/>
              </a:lnSpc>
              <a:buClr>
                <a:schemeClr val="accent2"/>
              </a:buClr>
              <a:buSzPts val="5400"/>
            </a:pPr>
            <a:r>
              <a:rPr lang="en-ZA" sz="4000" dirty="0" smtClean="0">
                <a:latin typeface="Courier New" panose="02070309020205020404" pitchFamily="49" charset="0"/>
                <a:cs typeface="Courier New" panose="02070309020205020404" pitchFamily="49" charset="0"/>
              </a:rPr>
              <a:t>┏━━━┓</a:t>
            </a:r>
            <a:endParaRPr lang="en-ZA" sz="4000" dirty="0">
              <a:latin typeface="Courier New" panose="02070309020205020404" pitchFamily="49" charset="0"/>
              <a:cs typeface="Courier New" panose="02070309020205020404" pitchFamily="49" charset="0"/>
            </a:endParaRPr>
          </a:p>
          <a:p>
            <a:pPr lvl="0">
              <a:lnSpc>
                <a:spcPct val="90000"/>
              </a:lnSpc>
              <a:buClr>
                <a:schemeClr val="accent2"/>
              </a:buClr>
              <a:buSzPts val="5400"/>
            </a:pPr>
            <a:r>
              <a:rPr lang="en-ZA" sz="4000" dirty="0" smtClean="0">
                <a:latin typeface="Courier New" panose="02070309020205020404" pitchFamily="49" charset="0"/>
                <a:cs typeface="Courier New" panose="02070309020205020404" pitchFamily="49" charset="0"/>
              </a:rPr>
              <a:t>┃  X  ┃</a:t>
            </a:r>
            <a:endParaRPr lang="en-ZA" sz="4000" dirty="0">
              <a:latin typeface="Courier New" panose="02070309020205020404" pitchFamily="49" charset="0"/>
              <a:cs typeface="Courier New" panose="02070309020205020404" pitchFamily="49" charset="0"/>
            </a:endParaRPr>
          </a:p>
          <a:p>
            <a:pPr lvl="0">
              <a:lnSpc>
                <a:spcPct val="90000"/>
              </a:lnSpc>
              <a:buClr>
                <a:schemeClr val="accent2"/>
              </a:buClr>
              <a:buSzPts val="5400"/>
            </a:pPr>
            <a:r>
              <a:rPr lang="en-ZA" sz="4000" dirty="0">
                <a:latin typeface="Courier New" panose="02070309020205020404" pitchFamily="49" charset="0"/>
                <a:cs typeface="Courier New" panose="02070309020205020404" pitchFamily="49" charset="0"/>
              </a:rPr>
              <a:t>┗━━━┛</a:t>
            </a:r>
            <a:endParaRPr sz="4000" dirty="0">
              <a:latin typeface="Courier New" panose="02070309020205020404" pitchFamily="49" charset="0"/>
              <a:cs typeface="Courier New" panose="02070309020205020404" pitchFamily="49" charset="0"/>
            </a:endParaRPr>
          </a:p>
        </p:txBody>
      </p:sp>
      <p:sp>
        <p:nvSpPr>
          <p:cNvPr id="7" name="Google Shape;447;p14"/>
          <p:cNvSpPr txBox="1"/>
          <p:nvPr/>
        </p:nvSpPr>
        <p:spPr>
          <a:xfrm>
            <a:off x="6682740" y="5360951"/>
            <a:ext cx="4024052" cy="511892"/>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en-ZA" sz="3600" b="0" i="0" u="none" strike="noStrike" cap="none" dirty="0">
                <a:solidFill>
                  <a:srgbClr val="000000"/>
                </a:solidFill>
                <a:latin typeface="Arial"/>
                <a:ea typeface="Arial"/>
                <a:cs typeface="Arial"/>
                <a:sym typeface="Arial"/>
              </a:rPr>
              <a:t>output</a:t>
            </a:r>
            <a:endParaRPr dirty="0"/>
          </a:p>
        </p:txBody>
      </p:sp>
      <p:sp>
        <p:nvSpPr>
          <p:cNvPr id="8" name="Google Shape;562;p29"/>
          <p:cNvSpPr txBox="1"/>
          <p:nvPr/>
        </p:nvSpPr>
        <p:spPr>
          <a:xfrm>
            <a:off x="854868" y="8525261"/>
            <a:ext cx="15359064" cy="130180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72000" tIns="72000" rIns="72000" bIns="72000" anchor="t" anchorCtr="0">
            <a:noAutofit/>
          </a:bodyPr>
          <a:lstStyle/>
          <a:p>
            <a:pPr marL="742950" lvl="0" indent="-742950">
              <a:lnSpc>
                <a:spcPct val="90000"/>
              </a:lnSpc>
              <a:buClr>
                <a:schemeClr val="accent2"/>
              </a:buClr>
              <a:buSzPts val="3200"/>
            </a:pPr>
            <a:r>
              <a:rPr lang="en-ZA" sz="3200" b="0" i="0" u="none" strike="noStrike" cap="none" dirty="0">
                <a:solidFill>
                  <a:schemeClr val="dk1"/>
                </a:solidFill>
                <a:latin typeface="Courier New"/>
                <a:ea typeface="Courier New"/>
                <a:cs typeface="Courier New"/>
                <a:sym typeface="Courier New"/>
              </a:rPr>
              <a:t># </a:t>
            </a:r>
            <a:r>
              <a:rPr lang="en-ZA" sz="3200" b="0" i="0" u="none" strike="noStrike" cap="none" dirty="0" smtClean="0">
                <a:solidFill>
                  <a:schemeClr val="dk1"/>
                </a:solidFill>
                <a:latin typeface="Courier New"/>
                <a:ea typeface="Courier New"/>
                <a:cs typeface="Courier New"/>
                <a:sym typeface="Courier New"/>
              </a:rPr>
              <a:t>Unicode box test</a:t>
            </a:r>
          </a:p>
          <a:p>
            <a:pPr marL="742950" lvl="0" indent="-742950">
              <a:lnSpc>
                <a:spcPct val="90000"/>
              </a:lnSpc>
              <a:buClr>
                <a:schemeClr val="accent2"/>
              </a:buClr>
              <a:buSzPts val="3200"/>
            </a:pPr>
            <a:r>
              <a:rPr lang="pl-PL" sz="3200" dirty="0" smtClean="0">
                <a:solidFill>
                  <a:schemeClr val="dk1"/>
                </a:solidFill>
                <a:latin typeface="Courier New"/>
                <a:ea typeface="Courier New"/>
                <a:cs typeface="Courier New"/>
                <a:sym typeface="Courier New"/>
              </a:rPr>
              <a:t>print </a:t>
            </a:r>
            <a:r>
              <a:rPr lang="pl-PL" sz="3200" dirty="0">
                <a:solidFill>
                  <a:schemeClr val="dk1"/>
                </a:solidFill>
                <a:latin typeface="Courier New"/>
                <a:ea typeface="Courier New"/>
                <a:cs typeface="Courier New"/>
                <a:sym typeface="Courier New"/>
              </a:rPr>
              <a:t>("\</a:t>
            </a:r>
            <a:r>
              <a:rPr lang="pl-PL" sz="3200" dirty="0" smtClean="0">
                <a:solidFill>
                  <a:schemeClr val="dk1"/>
                </a:solidFill>
                <a:latin typeface="Courier New"/>
                <a:ea typeface="Courier New"/>
                <a:cs typeface="Courier New"/>
                <a:sym typeface="Courier New"/>
              </a:rPr>
              <a:t>u250F\u2501\u2501\u2501\u2513\n</a:t>
            </a:r>
            <a:r>
              <a:rPr lang="pl-PL" sz="3200" dirty="0">
                <a:solidFill>
                  <a:schemeClr val="dk1"/>
                </a:solidFill>
                <a:latin typeface="Courier New"/>
                <a:ea typeface="Courier New"/>
                <a:cs typeface="Courier New"/>
                <a:sym typeface="Courier New"/>
              </a:rPr>
              <a:t>"</a:t>
            </a:r>
            <a:r>
              <a:rPr lang="en-US" sz="3200" dirty="0" smtClean="0">
                <a:solidFill>
                  <a:schemeClr val="dk1"/>
                </a:solidFill>
                <a:latin typeface="Courier New"/>
                <a:ea typeface="Courier New"/>
                <a:cs typeface="Courier New"/>
                <a:sym typeface="Courier New"/>
              </a:rPr>
              <a:t>)</a:t>
            </a:r>
          </a:p>
          <a:p>
            <a:pPr marL="742950" lvl="0" indent="-742950">
              <a:lnSpc>
                <a:spcPct val="90000"/>
              </a:lnSpc>
              <a:buClr>
                <a:schemeClr val="accent2"/>
              </a:buClr>
              <a:buSzPts val="3200"/>
            </a:pPr>
            <a:r>
              <a:rPr lang="en-US" sz="3200" dirty="0">
                <a:solidFill>
                  <a:schemeClr val="dk1"/>
                </a:solidFill>
                <a:latin typeface="Courier New"/>
                <a:ea typeface="Courier New"/>
                <a:cs typeface="Courier New"/>
                <a:sym typeface="Courier New"/>
              </a:rPr>
              <a:t>p</a:t>
            </a:r>
            <a:r>
              <a:rPr lang="en-US" sz="3200" dirty="0" smtClean="0">
                <a:solidFill>
                  <a:schemeClr val="dk1"/>
                </a:solidFill>
                <a:latin typeface="Courier New"/>
                <a:ea typeface="Courier New"/>
                <a:cs typeface="Courier New"/>
                <a:sym typeface="Courier New"/>
              </a:rPr>
              <a:t>rint (</a:t>
            </a:r>
            <a:r>
              <a:rPr lang="pl-PL" sz="3200" dirty="0">
                <a:solidFill>
                  <a:schemeClr val="dk1"/>
                </a:solidFill>
                <a:latin typeface="Courier New"/>
                <a:ea typeface="Courier New"/>
                <a:cs typeface="Courier New"/>
                <a:sym typeface="Courier New"/>
              </a:rPr>
              <a:t>"</a:t>
            </a:r>
            <a:r>
              <a:rPr lang="pl-PL" sz="3200" dirty="0" smtClean="0">
                <a:solidFill>
                  <a:schemeClr val="dk1"/>
                </a:solidFill>
                <a:latin typeface="Courier New"/>
                <a:ea typeface="Courier New"/>
                <a:cs typeface="Courier New"/>
                <a:sym typeface="Courier New"/>
              </a:rPr>
              <a:t>\u2503 </a:t>
            </a:r>
            <a:r>
              <a:rPr lang="pl-PL" sz="3200" dirty="0">
                <a:solidFill>
                  <a:schemeClr val="dk1"/>
                </a:solidFill>
                <a:latin typeface="Courier New"/>
                <a:ea typeface="Courier New"/>
                <a:cs typeface="Courier New"/>
                <a:sym typeface="Courier New"/>
              </a:rPr>
              <a:t>X \u2503\n\u2517\u2501\u2501\u2501\u251B\n")</a:t>
            </a:r>
          </a:p>
          <a:p>
            <a:pPr marL="742950" marR="0" lvl="0" indent="-742950" algn="l" rtl="0">
              <a:lnSpc>
                <a:spcPct val="90000"/>
              </a:lnSpc>
              <a:spcBef>
                <a:spcPts val="0"/>
              </a:spcBef>
              <a:spcAft>
                <a:spcPts val="0"/>
              </a:spcAft>
              <a:buClr>
                <a:schemeClr val="accent2"/>
              </a:buClr>
              <a:buSzPts val="3200"/>
              <a:buFont typeface="Arial"/>
              <a:buNone/>
            </a:pPr>
            <a:endParaRPr dirty="0"/>
          </a:p>
        </p:txBody>
      </p:sp>
    </p:spTree>
    <p:extLst>
      <p:ext uri="{BB962C8B-B14F-4D97-AF65-F5344CB8AC3E}">
        <p14:creationId xmlns:p14="http://schemas.microsoft.com/office/powerpoint/2010/main" val="70495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9"/>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chemeClr val="accent3"/>
              </a:buClr>
              <a:buSzPts val="1820"/>
              <a:buFont typeface="Noto Sans Symbols"/>
              <a:buNone/>
            </a:pPr>
            <a:endParaRPr sz="2800" b="0" i="0" u="none" strike="noStrike" cap="none">
              <a:solidFill>
                <a:srgbClr val="5E5E5E"/>
              </a:solidFill>
              <a:latin typeface="Arial"/>
              <a:ea typeface="Arial"/>
              <a:cs typeface="Arial"/>
              <a:sym typeface="Arial"/>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Unless otherwise stated, all materials are copyright of the University of Cape Town</a:t>
            </a:r>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 University of Cape Town</a:t>
            </a:r>
            <a:endParaRPr sz="3200" b="0" i="0" u="none" strike="noStrike" cap="none">
              <a:solidFill>
                <a:srgbClr val="313131"/>
              </a:solidFill>
              <a:latin typeface="Arial"/>
              <a:ea typeface="Arial"/>
              <a:cs typeface="Arial"/>
              <a:sym typeface="Arial"/>
            </a:endParaRPr>
          </a:p>
        </p:txBody>
      </p:sp>
      <p:pic>
        <p:nvPicPr>
          <p:cNvPr id="637" name="Google Shape;637;p39"/>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638" name="Google Shape;638;p39"/>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639" name="Google Shape;639;p39"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a:solidFill>
                  <a:schemeClr val="accent1"/>
                </a:solidFill>
              </a:rPr>
              <a:t>Function - example</a:t>
            </a:r>
            <a:endParaRPr dirty="0">
              <a:solidFill>
                <a:schemeClr val="accent1"/>
              </a:solidFill>
            </a:endParaRPr>
          </a:p>
        </p:txBody>
      </p:sp>
      <p:sp>
        <p:nvSpPr>
          <p:cNvPr id="378" name="Google Shape;378;p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8</a:t>
            </a:fld>
            <a:endParaRPr/>
          </a:p>
        </p:txBody>
      </p:sp>
      <p:sp>
        <p:nvSpPr>
          <p:cNvPr id="379" name="Google Shape;379;p7"/>
          <p:cNvSpPr/>
          <p:nvPr/>
        </p:nvSpPr>
        <p:spPr>
          <a:xfrm>
            <a:off x="842965" y="3184944"/>
            <a:ext cx="8092487" cy="4033164"/>
          </a:xfrm>
          <a:prstGeom prst="rect">
            <a:avLst/>
          </a:prstGeom>
          <a:noFill/>
          <a:ln w="12700" cap="flat" cmpd="sng">
            <a:solidFill>
              <a:schemeClr val="lt2"/>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l" rtl="0">
              <a:spcBef>
                <a:spcPts val="0"/>
              </a:spcBef>
              <a:spcAft>
                <a:spcPts val="0"/>
              </a:spcAft>
              <a:buNone/>
            </a:pPr>
            <a:r>
              <a:rPr lang="en-ZA" sz="2400" b="0" i="0" u="none" strike="noStrike" cap="none" dirty="0" smtClean="0">
                <a:solidFill>
                  <a:srgbClr val="000000"/>
                </a:solidFill>
                <a:latin typeface="Courier New"/>
                <a:ea typeface="Courier New"/>
                <a:cs typeface="Courier New"/>
                <a:sym typeface="Courier New"/>
              </a:rPr>
              <a:t># our program</a:t>
            </a:r>
          </a:p>
          <a:p>
            <a:pPr marL="0" marR="0" lvl="0" indent="0" algn="l" rtl="0">
              <a:spcBef>
                <a:spcPts val="0"/>
              </a:spcBef>
              <a:spcAft>
                <a:spcPts val="0"/>
              </a:spcAft>
              <a:buNone/>
            </a:pPr>
            <a:endParaRPr lang="en-ZA" sz="2400" dirty="0">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smtClean="0">
                <a:solidFill>
                  <a:srgbClr val="000000"/>
                </a:solidFill>
                <a:latin typeface="Courier New"/>
                <a:ea typeface="Courier New"/>
                <a:cs typeface="Courier New"/>
                <a:sym typeface="Courier New"/>
              </a:rPr>
              <a:t># </a:t>
            </a:r>
            <a:r>
              <a:rPr lang="en-ZA" sz="2400" b="0" i="0" u="none" strike="noStrike" cap="none" dirty="0">
                <a:solidFill>
                  <a:srgbClr val="000000"/>
                </a:solidFill>
                <a:latin typeface="Courier New"/>
                <a:ea typeface="Courier New"/>
                <a:cs typeface="Courier New"/>
                <a:sym typeface="Courier New"/>
              </a:rPr>
              <a:t>reverse an integer without using strings</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number = </a:t>
            </a:r>
            <a:r>
              <a:rPr lang="en-ZA" sz="2400" b="0" i="0" u="none" strike="noStrike" cap="none" dirty="0" err="1">
                <a:solidFill>
                  <a:srgbClr val="000000"/>
                </a:solidFill>
                <a:latin typeface="Courier New"/>
                <a:ea typeface="Courier New"/>
                <a:cs typeface="Courier New"/>
                <a:sym typeface="Courier New"/>
              </a:rPr>
              <a:t>eval</a:t>
            </a:r>
            <a:r>
              <a:rPr lang="en-ZA" sz="2400" b="0" i="0" u="none" strike="noStrike" cap="none" dirty="0">
                <a:solidFill>
                  <a:srgbClr val="000000"/>
                </a:solidFill>
                <a:latin typeface="Courier New"/>
                <a:ea typeface="Courier New"/>
                <a:cs typeface="Courier New"/>
                <a:sym typeface="Courier New"/>
              </a:rPr>
              <a:t> (input ("Enter a number: "))</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reverse = 0</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while number &gt; 0:</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digit = number % 10</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number = </a:t>
            </a:r>
            <a:r>
              <a:rPr lang="en-ZA" sz="2400" b="0" i="0" u="none" strike="noStrike" cap="none" dirty="0" err="1">
                <a:solidFill>
                  <a:srgbClr val="000000"/>
                </a:solidFill>
                <a:latin typeface="Courier New"/>
                <a:ea typeface="Courier New"/>
                <a:cs typeface="Courier New"/>
                <a:sym typeface="Courier New"/>
              </a:rPr>
              <a:t>int</a:t>
            </a:r>
            <a:r>
              <a:rPr lang="en-ZA" sz="2400" b="0" i="0" u="none" strike="noStrike" cap="none" dirty="0">
                <a:solidFill>
                  <a:srgbClr val="000000"/>
                </a:solidFill>
                <a:latin typeface="Courier New"/>
                <a:ea typeface="Courier New"/>
                <a:cs typeface="Courier New"/>
                <a:sym typeface="Courier New"/>
              </a:rPr>
              <a:t>(number / 10)</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reverse = reverse * 10 + digit</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print (reverse)</a:t>
            </a:r>
            <a:endParaRPr sz="2400" b="0" i="0" u="none" strike="noStrike" cap="none" dirty="0">
              <a:solidFill>
                <a:srgbClr val="000000"/>
              </a:solidFill>
              <a:latin typeface="Courier New"/>
              <a:ea typeface="Courier New"/>
              <a:cs typeface="Courier New"/>
              <a:sym typeface="Courier New"/>
            </a:endParaRPr>
          </a:p>
        </p:txBody>
      </p:sp>
      <p:sp>
        <p:nvSpPr>
          <p:cNvPr id="380" name="Google Shape;380;p7"/>
          <p:cNvSpPr/>
          <p:nvPr/>
        </p:nvSpPr>
        <p:spPr>
          <a:xfrm>
            <a:off x="9683168" y="3170570"/>
            <a:ext cx="8066276" cy="5629697"/>
          </a:xfrm>
          <a:prstGeom prst="rect">
            <a:avLst/>
          </a:prstGeom>
          <a:noFill/>
          <a:ln w="12700" cap="flat" cmpd="sng">
            <a:solidFill>
              <a:schemeClr val="lt2"/>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somewhere </a:t>
            </a:r>
            <a:r>
              <a:rPr lang="en-ZA" sz="2400" b="0" i="0" u="none" strike="noStrike" cap="none" dirty="0" smtClean="0">
                <a:solidFill>
                  <a:srgbClr val="000000"/>
                </a:solidFill>
                <a:latin typeface="Courier New"/>
                <a:ea typeface="Courier New"/>
                <a:cs typeface="Courier New"/>
                <a:sym typeface="Courier New"/>
              </a:rPr>
              <a:t>else</a:t>
            </a:r>
          </a:p>
          <a:p>
            <a:pPr marL="0" marR="0" lvl="0" indent="0" algn="l" rtl="0">
              <a:spcBef>
                <a:spcPts val="0"/>
              </a:spcBef>
              <a:spcAft>
                <a:spcPts val="0"/>
              </a:spcAft>
              <a:buNone/>
            </a:pP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err="1">
                <a:solidFill>
                  <a:srgbClr val="000000"/>
                </a:solidFill>
                <a:latin typeface="Courier New"/>
                <a:ea typeface="Courier New"/>
                <a:cs typeface="Courier New"/>
                <a:sym typeface="Courier New"/>
              </a:rPr>
              <a:t>def</a:t>
            </a:r>
            <a:r>
              <a:rPr lang="en-ZA" sz="2400" b="0" i="0" u="none" strike="noStrike" cap="none" dirty="0">
                <a:solidFill>
                  <a:srgbClr val="000000"/>
                </a:solidFill>
                <a:latin typeface="Courier New"/>
                <a:ea typeface="Courier New"/>
                <a:cs typeface="Courier New"/>
                <a:sym typeface="Courier New"/>
              </a:rPr>
              <a:t> input (</a:t>
            </a:r>
            <a:r>
              <a:rPr lang="en-ZA" sz="2400" b="0" i="0" u="none" strike="noStrike" cap="none" dirty="0" err="1">
                <a:solidFill>
                  <a:srgbClr val="000000"/>
                </a:solidFill>
                <a:latin typeface="Courier New"/>
                <a:ea typeface="Courier New"/>
                <a:cs typeface="Courier New"/>
                <a:sym typeface="Courier New"/>
              </a:rPr>
              <a:t>someString</a:t>
            </a:r>
            <a:r>
              <a:rPr lang="en-ZA" sz="2400" b="0"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#function to read from standard </a:t>
            </a:r>
            <a:r>
              <a:rPr lang="en-ZA" sz="2400" b="0" i="0" u="none" strike="noStrike" cap="none" dirty="0" smtClean="0">
                <a:solidFill>
                  <a:srgbClr val="000000"/>
                </a:solidFill>
                <a:latin typeface="Courier New"/>
                <a:ea typeface="Courier New"/>
                <a:cs typeface="Courier New"/>
                <a:sym typeface="Courier New"/>
              </a:rPr>
              <a:t>input</a:t>
            </a:r>
          </a:p>
          <a:p>
            <a:pPr marL="0" marR="0" lvl="0" indent="0" algn="l" rtl="0">
              <a:spcBef>
                <a:spcPts val="0"/>
              </a:spcBef>
              <a:spcAft>
                <a:spcPts val="0"/>
              </a:spcAft>
              <a:buNone/>
            </a:pP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err="1">
                <a:solidFill>
                  <a:srgbClr val="000000"/>
                </a:solidFill>
                <a:latin typeface="Courier New"/>
                <a:ea typeface="Courier New"/>
                <a:cs typeface="Courier New"/>
                <a:sym typeface="Courier New"/>
              </a:rPr>
              <a:t>def</a:t>
            </a: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err="1">
                <a:solidFill>
                  <a:srgbClr val="000000"/>
                </a:solidFill>
                <a:latin typeface="Courier New"/>
                <a:ea typeface="Courier New"/>
                <a:cs typeface="Courier New"/>
                <a:sym typeface="Courier New"/>
              </a:rPr>
              <a:t>eval</a:t>
            </a: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err="1">
                <a:solidFill>
                  <a:srgbClr val="000000"/>
                </a:solidFill>
                <a:latin typeface="Courier New"/>
                <a:ea typeface="Courier New"/>
                <a:cs typeface="Courier New"/>
                <a:sym typeface="Courier New"/>
              </a:rPr>
              <a:t>aStringNumber</a:t>
            </a:r>
            <a:r>
              <a:rPr lang="en-ZA" sz="2400" b="0"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smtClean="0">
                <a:solidFill>
                  <a:srgbClr val="000000"/>
                </a:solidFill>
                <a:latin typeface="Courier New"/>
                <a:ea typeface="Courier New"/>
                <a:cs typeface="Courier New"/>
                <a:sym typeface="Courier New"/>
              </a:rPr>
              <a:t>#</a:t>
            </a:r>
            <a:r>
              <a:rPr lang="en-ZA" sz="2400" b="0" i="0" u="none" strike="noStrike" cap="none" dirty="0">
                <a:solidFill>
                  <a:srgbClr val="000000"/>
                </a:solidFill>
                <a:latin typeface="Courier New"/>
                <a:ea typeface="Courier New"/>
                <a:cs typeface="Courier New"/>
                <a:sym typeface="Courier New"/>
              </a:rPr>
              <a:t>converts string to </a:t>
            </a:r>
            <a:r>
              <a:rPr lang="en-ZA" sz="2400" b="0" i="0" u="none" strike="noStrike" cap="none" dirty="0" smtClean="0">
                <a:solidFill>
                  <a:srgbClr val="000000"/>
                </a:solidFill>
                <a:latin typeface="Courier New"/>
                <a:ea typeface="Courier New"/>
                <a:cs typeface="Courier New"/>
                <a:sym typeface="Courier New"/>
              </a:rPr>
              <a:t>number</a:t>
            </a:r>
          </a:p>
          <a:p>
            <a:pPr marL="0" marR="0" lvl="0" indent="0" algn="l" rtl="0">
              <a:spcBef>
                <a:spcPts val="0"/>
              </a:spcBef>
              <a:spcAft>
                <a:spcPts val="0"/>
              </a:spcAft>
              <a:buNone/>
            </a:pP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err="1">
                <a:solidFill>
                  <a:srgbClr val="000000"/>
                </a:solidFill>
                <a:latin typeface="Courier New"/>
                <a:ea typeface="Courier New"/>
                <a:cs typeface="Courier New"/>
                <a:sym typeface="Courier New"/>
              </a:rPr>
              <a:t>def</a:t>
            </a: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err="1">
                <a:solidFill>
                  <a:srgbClr val="000000"/>
                </a:solidFill>
                <a:latin typeface="Courier New"/>
                <a:ea typeface="Courier New"/>
                <a:cs typeface="Courier New"/>
                <a:sym typeface="Courier New"/>
              </a:rPr>
              <a:t>int</a:t>
            </a:r>
            <a:r>
              <a:rPr lang="en-ZA" sz="2400" b="0" i="0" u="none" strike="noStrike" cap="none" dirty="0">
                <a:solidFill>
                  <a:srgbClr val="000000"/>
                </a:solidFill>
                <a:latin typeface="Courier New"/>
                <a:ea typeface="Courier New"/>
                <a:cs typeface="Courier New"/>
                <a:sym typeface="Courier New"/>
              </a:rPr>
              <a:t>(</a:t>
            </a:r>
            <a:r>
              <a:rPr lang="en-ZA" sz="2400" b="0" i="0" u="none" strike="noStrike" cap="none" dirty="0" err="1">
                <a:solidFill>
                  <a:srgbClr val="000000"/>
                </a:solidFill>
                <a:latin typeface="Courier New"/>
                <a:ea typeface="Courier New"/>
                <a:cs typeface="Courier New"/>
                <a:sym typeface="Courier New"/>
              </a:rPr>
              <a:t>aString</a:t>
            </a:r>
            <a:r>
              <a:rPr lang="en-ZA" sz="2400" b="0" i="0" u="none" strike="noStrike" cap="none" dirty="0">
                <a:solidFill>
                  <a:srgbClr val="000000"/>
                </a:solidFill>
                <a:latin typeface="Courier New"/>
                <a:ea typeface="Courier New"/>
                <a:cs typeface="Courier New"/>
                <a:sym typeface="Courier New"/>
              </a:rPr>
              <a:t> or </a:t>
            </a:r>
            <a:r>
              <a:rPr lang="en-ZA" sz="2400" b="0" i="0" u="none" strike="noStrike" cap="none" dirty="0" err="1">
                <a:solidFill>
                  <a:srgbClr val="000000"/>
                </a:solidFill>
                <a:latin typeface="Courier New"/>
                <a:ea typeface="Courier New"/>
                <a:cs typeface="Courier New"/>
                <a:sym typeface="Courier New"/>
              </a:rPr>
              <a:t>aFloat</a:t>
            </a:r>
            <a:r>
              <a:rPr lang="en-ZA" sz="2400" b="0"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smtClean="0">
                <a:solidFill>
                  <a:srgbClr val="000000"/>
                </a:solidFill>
                <a:latin typeface="Courier New"/>
                <a:ea typeface="Courier New"/>
                <a:cs typeface="Courier New"/>
                <a:sym typeface="Courier New"/>
              </a:rPr>
              <a:t>#</a:t>
            </a:r>
            <a:r>
              <a:rPr lang="en-ZA" sz="2400" b="0" i="0" u="none" strike="noStrike" cap="none" dirty="0">
                <a:solidFill>
                  <a:srgbClr val="000000"/>
                </a:solidFill>
                <a:latin typeface="Courier New"/>
                <a:ea typeface="Courier New"/>
                <a:cs typeface="Courier New"/>
                <a:sym typeface="Courier New"/>
              </a:rPr>
              <a:t>returns an integer using floor function</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err="1">
                <a:solidFill>
                  <a:srgbClr val="000000"/>
                </a:solidFill>
                <a:latin typeface="Courier New"/>
                <a:ea typeface="Courier New"/>
                <a:cs typeface="Courier New"/>
                <a:sym typeface="Courier New"/>
              </a:rPr>
              <a:t>def</a:t>
            </a:r>
            <a:r>
              <a:rPr lang="en-ZA" sz="2400" b="0" i="0" u="none" strike="noStrike" cap="none" dirty="0">
                <a:solidFill>
                  <a:srgbClr val="000000"/>
                </a:solidFill>
                <a:latin typeface="Courier New"/>
                <a:ea typeface="Courier New"/>
                <a:cs typeface="Courier New"/>
                <a:sym typeface="Courier New"/>
              </a:rPr>
              <a:t> print(</a:t>
            </a:r>
            <a:r>
              <a:rPr lang="en-ZA" sz="2400" b="0" i="0" u="none" strike="noStrike" cap="none" dirty="0" err="1">
                <a:solidFill>
                  <a:srgbClr val="000000"/>
                </a:solidFill>
                <a:latin typeface="Courier New"/>
                <a:ea typeface="Courier New"/>
                <a:cs typeface="Courier New"/>
                <a:sym typeface="Courier New"/>
              </a:rPr>
              <a:t>oneOrMoreStrings</a:t>
            </a:r>
            <a:r>
              <a:rPr lang="en-ZA" sz="2400" b="0"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400" b="0" i="0" u="none" strike="noStrike" cap="none" dirty="0">
                <a:solidFill>
                  <a:srgbClr val="000000"/>
                </a:solidFill>
                <a:latin typeface="Courier New"/>
                <a:ea typeface="Courier New"/>
                <a:cs typeface="Courier New"/>
                <a:sym typeface="Courier New"/>
              </a:rPr>
              <a:t>  </a:t>
            </a:r>
            <a:r>
              <a:rPr lang="en-ZA" sz="2400" b="0" i="0" u="none" strike="noStrike" cap="none" dirty="0" smtClean="0">
                <a:solidFill>
                  <a:srgbClr val="000000"/>
                </a:solidFill>
                <a:latin typeface="Courier New"/>
                <a:ea typeface="Courier New"/>
                <a:cs typeface="Courier New"/>
                <a:sym typeface="Courier New"/>
              </a:rPr>
              <a:t>#</a:t>
            </a:r>
            <a:r>
              <a:rPr lang="en-ZA" sz="2400" b="0" i="0" u="none" strike="noStrike" cap="none" dirty="0">
                <a:solidFill>
                  <a:srgbClr val="000000"/>
                </a:solidFill>
                <a:latin typeface="Courier New"/>
                <a:ea typeface="Courier New"/>
                <a:cs typeface="Courier New"/>
                <a:sym typeface="Courier New"/>
              </a:rPr>
              <a:t>outputs the strings to standard output</a:t>
            </a:r>
            <a:endParaRPr sz="2400" b="0" i="0" u="none" strike="noStrike" cap="none" dirty="0">
              <a:solidFill>
                <a:srgbClr val="000000"/>
              </a:solidFill>
              <a:latin typeface="Courier New"/>
              <a:ea typeface="Courier New"/>
              <a:cs typeface="Courier New"/>
              <a:sym typeface="Courier New"/>
            </a:endParaRPr>
          </a:p>
        </p:txBody>
      </p:sp>
      <p:sp>
        <p:nvSpPr>
          <p:cNvPr id="381" name="Google Shape;381;p7"/>
          <p:cNvSpPr/>
          <p:nvPr/>
        </p:nvSpPr>
        <p:spPr>
          <a:xfrm>
            <a:off x="2456367" y="4452109"/>
            <a:ext cx="944559" cy="458399"/>
          </a:xfrm>
          <a:prstGeom prst="ellipse">
            <a:avLst/>
          </a:prstGeom>
          <a:noFill/>
          <a:ln w="76200" cap="flat" cmpd="sng">
            <a:solidFill>
              <a:srgbClr val="83E2E2"/>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382" name="Google Shape;382;p7"/>
          <p:cNvSpPr/>
          <p:nvPr/>
        </p:nvSpPr>
        <p:spPr>
          <a:xfrm>
            <a:off x="3237346" y="5852005"/>
            <a:ext cx="668998" cy="452203"/>
          </a:xfrm>
          <a:prstGeom prst="ellipse">
            <a:avLst/>
          </a:prstGeom>
          <a:noFill/>
          <a:ln w="76200" cap="flat" cmpd="sng">
            <a:solidFill>
              <a:srgbClr val="81E266"/>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383" name="Google Shape;383;p7"/>
          <p:cNvSpPr/>
          <p:nvPr/>
        </p:nvSpPr>
        <p:spPr>
          <a:xfrm>
            <a:off x="676449" y="6633485"/>
            <a:ext cx="1351856" cy="432333"/>
          </a:xfrm>
          <a:prstGeom prst="ellipse">
            <a:avLst/>
          </a:prstGeom>
          <a:noFill/>
          <a:ln w="76200" cap="flat" cmpd="sng">
            <a:solidFill>
              <a:srgbClr val="4184A5"/>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cxnSp>
        <p:nvCxnSpPr>
          <p:cNvPr id="384" name="Google Shape;384;p7"/>
          <p:cNvCxnSpPr>
            <a:stCxn id="383" idx="4"/>
          </p:cNvCxnSpPr>
          <p:nvPr/>
        </p:nvCxnSpPr>
        <p:spPr>
          <a:xfrm rot="16200000" flipH="1">
            <a:off x="5050942" y="3367252"/>
            <a:ext cx="882416" cy="8279547"/>
          </a:xfrm>
          <a:prstGeom prst="bentConnector2">
            <a:avLst/>
          </a:prstGeom>
          <a:noFill/>
          <a:ln w="76200" cap="flat" cmpd="sng">
            <a:solidFill>
              <a:srgbClr val="4184A5"/>
            </a:solidFill>
            <a:prstDash val="solid"/>
            <a:miter lim="800000"/>
            <a:headEnd type="none" w="sm" len="sm"/>
            <a:tailEnd type="triangle" w="med" len="med"/>
          </a:ln>
        </p:spPr>
      </p:cxnSp>
      <p:cxnSp>
        <p:nvCxnSpPr>
          <p:cNvPr id="385" name="Google Shape;385;p7"/>
          <p:cNvCxnSpPr/>
          <p:nvPr/>
        </p:nvCxnSpPr>
        <p:spPr>
          <a:xfrm flipH="1">
            <a:off x="9642173" y="6565276"/>
            <a:ext cx="1" cy="647641"/>
          </a:xfrm>
          <a:prstGeom prst="straightConnector1">
            <a:avLst/>
          </a:prstGeom>
          <a:noFill/>
          <a:ln w="76200" cap="flat" cmpd="sng">
            <a:solidFill>
              <a:srgbClr val="81E266"/>
            </a:solidFill>
            <a:prstDash val="solid"/>
            <a:miter lim="800000"/>
            <a:headEnd type="none" w="sm" len="sm"/>
            <a:tailEnd type="none" w="sm" len="sm"/>
          </a:ln>
        </p:spPr>
      </p:cxnSp>
      <p:cxnSp>
        <p:nvCxnSpPr>
          <p:cNvPr id="386" name="Google Shape;386;p7"/>
          <p:cNvCxnSpPr/>
          <p:nvPr/>
        </p:nvCxnSpPr>
        <p:spPr>
          <a:xfrm>
            <a:off x="3571847" y="6303675"/>
            <a:ext cx="6070327" cy="619121"/>
          </a:xfrm>
          <a:prstGeom prst="bentConnector3">
            <a:avLst>
              <a:gd name="adj1" fmla="val 94133"/>
            </a:avLst>
          </a:prstGeom>
          <a:noFill/>
          <a:ln w="76200" cap="flat" cmpd="sng">
            <a:solidFill>
              <a:srgbClr val="81E266"/>
            </a:solidFill>
            <a:prstDash val="solid"/>
            <a:miter lim="800000"/>
            <a:headEnd type="none" w="sm" len="sm"/>
            <a:tailEnd type="triangle" w="med" len="med"/>
          </a:ln>
        </p:spPr>
      </p:cxnSp>
      <p:cxnSp>
        <p:nvCxnSpPr>
          <p:cNvPr id="387" name="Google Shape;387;p7"/>
          <p:cNvCxnSpPr/>
          <p:nvPr/>
        </p:nvCxnSpPr>
        <p:spPr>
          <a:xfrm>
            <a:off x="2928646" y="4947954"/>
            <a:ext cx="6713527" cy="787366"/>
          </a:xfrm>
          <a:prstGeom prst="bentConnector3">
            <a:avLst>
              <a:gd name="adj1" fmla="val 94445"/>
            </a:avLst>
          </a:prstGeom>
          <a:noFill/>
          <a:ln w="76200" cap="flat" cmpd="sng">
            <a:solidFill>
              <a:srgbClr val="83E2E2"/>
            </a:solidFill>
            <a:prstDash val="solid"/>
            <a:miter lim="800000"/>
            <a:headEnd type="none" w="sm" len="sm"/>
            <a:tailEnd type="triangle" w="med" len="med"/>
          </a:ln>
        </p:spPr>
      </p:cxnSp>
      <p:sp>
        <p:nvSpPr>
          <p:cNvPr id="388" name="Google Shape;388;p7"/>
          <p:cNvSpPr/>
          <p:nvPr/>
        </p:nvSpPr>
        <p:spPr>
          <a:xfrm>
            <a:off x="3571845" y="4422237"/>
            <a:ext cx="1064324" cy="416667"/>
          </a:xfrm>
          <a:prstGeom prst="ellipse">
            <a:avLst/>
          </a:prstGeom>
          <a:noFill/>
          <a:ln w="76200" cap="flat" cmpd="sng">
            <a:solidFill>
              <a:schemeClr val="accent2"/>
            </a:solidFill>
            <a:prstDash val="solid"/>
            <a:miter lim="800000"/>
            <a:headEnd type="none" w="sm" len="sm"/>
            <a:tailEnd type="none" w="sm" len="sm"/>
          </a:ln>
        </p:spPr>
        <p:txBody>
          <a:bodyPr spcFirstLastPara="1" wrap="square" lIns="60950" tIns="30450" rIns="60950" bIns="3045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cxnSp>
        <p:nvCxnSpPr>
          <p:cNvPr id="389" name="Google Shape;389;p7"/>
          <p:cNvCxnSpPr>
            <a:stCxn id="388" idx="0"/>
          </p:cNvCxnSpPr>
          <p:nvPr/>
        </p:nvCxnSpPr>
        <p:spPr>
          <a:xfrm flipV="1">
            <a:off x="4104007" y="3727035"/>
            <a:ext cx="0" cy="695202"/>
          </a:xfrm>
          <a:prstGeom prst="straightConnector1">
            <a:avLst/>
          </a:prstGeom>
          <a:noFill/>
          <a:ln w="76200" cap="flat" cmpd="sng">
            <a:solidFill>
              <a:schemeClr val="accent2"/>
            </a:solidFill>
            <a:prstDash val="solid"/>
            <a:miter lim="800000"/>
            <a:headEnd type="none" w="sm" len="sm"/>
            <a:tailEnd type="none" w="sm" len="sm"/>
          </a:ln>
        </p:spPr>
      </p:cxnSp>
      <p:cxnSp>
        <p:nvCxnSpPr>
          <p:cNvPr id="390" name="Google Shape;390;p7"/>
          <p:cNvCxnSpPr/>
          <p:nvPr/>
        </p:nvCxnSpPr>
        <p:spPr>
          <a:xfrm>
            <a:off x="4104007" y="3727035"/>
            <a:ext cx="2790935" cy="33446"/>
          </a:xfrm>
          <a:prstGeom prst="straightConnector1">
            <a:avLst/>
          </a:prstGeom>
          <a:noFill/>
          <a:ln w="76200" cap="flat" cmpd="sng">
            <a:solidFill>
              <a:schemeClr val="accent2"/>
            </a:solidFill>
            <a:prstDash val="solid"/>
            <a:miter lim="800000"/>
            <a:headEnd type="none" w="sm" len="sm"/>
            <a:tailEnd type="none" w="sm" len="sm"/>
          </a:ln>
        </p:spPr>
      </p:cxnSp>
      <p:cxnSp>
        <p:nvCxnSpPr>
          <p:cNvPr id="391" name="Google Shape;391;p7"/>
          <p:cNvCxnSpPr/>
          <p:nvPr/>
        </p:nvCxnSpPr>
        <p:spPr>
          <a:xfrm>
            <a:off x="9664019" y="4380720"/>
            <a:ext cx="0" cy="529788"/>
          </a:xfrm>
          <a:prstGeom prst="straightConnector1">
            <a:avLst/>
          </a:prstGeom>
          <a:noFill/>
          <a:ln w="76200" cap="flat" cmpd="sng">
            <a:solidFill>
              <a:schemeClr val="accent2"/>
            </a:solidFill>
            <a:prstDash val="solid"/>
            <a:miter lim="800000"/>
            <a:headEnd type="none" w="sm" len="sm"/>
            <a:tailEnd type="none" w="sm" len="sm"/>
          </a:ln>
        </p:spPr>
      </p:cxnSp>
      <p:cxnSp>
        <p:nvCxnSpPr>
          <p:cNvPr id="392" name="Google Shape;392;p7"/>
          <p:cNvCxnSpPr/>
          <p:nvPr/>
        </p:nvCxnSpPr>
        <p:spPr>
          <a:xfrm>
            <a:off x="6894942" y="3760481"/>
            <a:ext cx="2769077" cy="897833"/>
          </a:xfrm>
          <a:prstGeom prst="bentConnector3">
            <a:avLst>
              <a:gd name="adj1" fmla="val 85339"/>
            </a:avLst>
          </a:prstGeom>
          <a:noFill/>
          <a:ln w="76200" cap="flat" cmpd="sng">
            <a:solidFill>
              <a:schemeClr val="accent2"/>
            </a:solidFill>
            <a:prstDash val="solid"/>
            <a:miter lim="800000"/>
            <a:headEnd type="none" w="sm" len="sm"/>
            <a:tailEnd type="triangle" w="med" len="med"/>
          </a:ln>
        </p:spPr>
      </p:cxnSp>
      <p:cxnSp>
        <p:nvCxnSpPr>
          <p:cNvPr id="30" name="Google Shape;391;p7"/>
          <p:cNvCxnSpPr/>
          <p:nvPr/>
        </p:nvCxnSpPr>
        <p:spPr>
          <a:xfrm>
            <a:off x="9662670" y="5455630"/>
            <a:ext cx="0" cy="529788"/>
          </a:xfrm>
          <a:prstGeom prst="straightConnector1">
            <a:avLst/>
          </a:prstGeom>
          <a:noFill/>
          <a:ln w="76200" cap="flat" cmpd="sng">
            <a:solidFill>
              <a:schemeClr val="accent3">
                <a:lumMod val="60000"/>
                <a:lumOff val="40000"/>
              </a:schemeClr>
            </a:solidFill>
            <a:prstDash val="solid"/>
            <a:miter lim="800000"/>
            <a:headEnd type="none" w="sm" len="sm"/>
            <a:tailEnd type="none" w="sm" len="sm"/>
          </a:ln>
        </p:spPr>
      </p:cxnSp>
      <p:cxnSp>
        <p:nvCxnSpPr>
          <p:cNvPr id="43" name="Google Shape;385;p7"/>
          <p:cNvCxnSpPr/>
          <p:nvPr/>
        </p:nvCxnSpPr>
        <p:spPr>
          <a:xfrm flipH="1">
            <a:off x="9642172" y="7639804"/>
            <a:ext cx="1" cy="647641"/>
          </a:xfrm>
          <a:prstGeom prst="straightConnector1">
            <a:avLst/>
          </a:prstGeom>
          <a:noFill/>
          <a:ln w="76200" cap="flat" cmpd="sng">
            <a:solidFill>
              <a:schemeClr val="accent3">
                <a:lumMod val="75000"/>
              </a:schemeClr>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a:solidFill>
                  <a:schemeClr val="accent1"/>
                </a:solidFill>
              </a:rPr>
              <a:t>Function Definition / Use</a:t>
            </a:r>
            <a:endParaRPr>
              <a:solidFill>
                <a:schemeClr val="accent1"/>
              </a:solidFill>
            </a:endParaRPr>
          </a:p>
        </p:txBody>
      </p:sp>
      <p:sp>
        <p:nvSpPr>
          <p:cNvPr id="398" name="Google Shape;398;p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9</a:t>
            </a:fld>
            <a:endParaRPr/>
          </a:p>
        </p:txBody>
      </p:sp>
      <p:sp>
        <p:nvSpPr>
          <p:cNvPr id="399" name="Google Shape;399;p8"/>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lnSpcReduction="10000"/>
          </a:bodyPr>
          <a:lstStyle/>
          <a:p>
            <a:pPr marL="571500" lvl="0" indent="-571500" algn="l" rtl="0">
              <a:lnSpc>
                <a:spcPct val="90000"/>
              </a:lnSpc>
              <a:spcBef>
                <a:spcPts val="0"/>
              </a:spcBef>
              <a:spcAft>
                <a:spcPts val="0"/>
              </a:spcAft>
              <a:buSzPts val="4200"/>
              <a:buFont typeface="Arial"/>
              <a:buChar char="▪"/>
            </a:pPr>
            <a:r>
              <a:rPr lang="en-ZA"/>
              <a:t>Functions can be defined and used in any order, as long as they are used after definition.</a:t>
            </a:r>
            <a:endParaRPr/>
          </a:p>
          <a:p>
            <a:pPr marL="571500" lvl="0" indent="-304800" algn="l" rtl="0">
              <a:lnSpc>
                <a:spcPct val="90000"/>
              </a:lnSpc>
              <a:spcBef>
                <a:spcPts val="1500"/>
              </a:spcBef>
              <a:spcAft>
                <a:spcPts val="0"/>
              </a:spcAft>
              <a:buSzPts val="4200"/>
              <a:buFont typeface="Arial"/>
              <a:buNone/>
            </a:pPr>
            <a:endParaRPr/>
          </a:p>
          <a:p>
            <a:pPr marL="571500" lvl="0" indent="-571500" algn="l" rtl="0">
              <a:lnSpc>
                <a:spcPct val="90000"/>
              </a:lnSpc>
              <a:spcBef>
                <a:spcPts val="1500"/>
              </a:spcBef>
              <a:spcAft>
                <a:spcPts val="0"/>
              </a:spcAft>
              <a:buSzPts val="4200"/>
              <a:buFont typeface="Arial"/>
              <a:buChar char="▪"/>
            </a:pPr>
            <a:r>
              <a:rPr lang="en-ZA"/>
              <a:t>To define a function:</a:t>
            </a:r>
            <a:endParaRPr/>
          </a:p>
          <a:p>
            <a:pPr marL="314975" lvl="1" indent="0" algn="l" rtl="0">
              <a:lnSpc>
                <a:spcPct val="90000"/>
              </a:lnSpc>
              <a:spcBef>
                <a:spcPts val="750"/>
              </a:spcBef>
              <a:spcAft>
                <a:spcPts val="0"/>
              </a:spcAft>
              <a:buSzPts val="3600"/>
              <a:buNone/>
            </a:pPr>
            <a:r>
              <a:rPr lang="en-ZA">
                <a:latin typeface="Courier New"/>
                <a:ea typeface="Courier New"/>
                <a:cs typeface="Courier New"/>
                <a:sym typeface="Courier New"/>
              </a:rPr>
              <a:t>def some_function ():</a:t>
            </a:r>
            <a:endParaRPr/>
          </a:p>
          <a:p>
            <a:pPr marL="314975" lvl="1" indent="0" algn="l" rtl="0">
              <a:lnSpc>
                <a:spcPct val="90000"/>
              </a:lnSpc>
              <a:spcBef>
                <a:spcPts val="750"/>
              </a:spcBef>
              <a:spcAft>
                <a:spcPts val="0"/>
              </a:spcAft>
              <a:buSzPts val="3600"/>
              <a:buNone/>
            </a:pPr>
            <a:r>
              <a:rPr lang="en-ZA">
                <a:latin typeface="Courier New"/>
                <a:ea typeface="Courier New"/>
                <a:cs typeface="Courier New"/>
                <a:sym typeface="Courier New"/>
              </a:rPr>
              <a:t>   statement1</a:t>
            </a:r>
            <a:endParaRPr/>
          </a:p>
          <a:p>
            <a:pPr marL="314975" lvl="1" indent="0" algn="l" rtl="0">
              <a:lnSpc>
                <a:spcPct val="90000"/>
              </a:lnSpc>
              <a:spcBef>
                <a:spcPts val="750"/>
              </a:spcBef>
              <a:spcAft>
                <a:spcPts val="0"/>
              </a:spcAft>
              <a:buSzPts val="3600"/>
              <a:buNone/>
            </a:pPr>
            <a:r>
              <a:rPr lang="en-ZA">
                <a:latin typeface="Courier New"/>
                <a:ea typeface="Courier New"/>
                <a:cs typeface="Courier New"/>
                <a:sym typeface="Courier New"/>
              </a:rPr>
              <a:t>   statement2</a:t>
            </a:r>
            <a:endParaRPr/>
          </a:p>
          <a:p>
            <a:pPr marL="10160" lvl="0" indent="0" algn="l" rtl="0">
              <a:lnSpc>
                <a:spcPct val="90000"/>
              </a:lnSpc>
              <a:spcBef>
                <a:spcPts val="1500"/>
              </a:spcBef>
              <a:spcAft>
                <a:spcPts val="0"/>
              </a:spcAft>
              <a:buSzPts val="4200"/>
              <a:buNone/>
            </a:pPr>
            <a:r>
              <a:rPr lang="en-ZA"/>
              <a:t>  	...</a:t>
            </a:r>
            <a:endParaRPr/>
          </a:p>
          <a:p>
            <a:pPr marL="571500" lvl="0" indent="-571500" algn="l" rtl="0">
              <a:lnSpc>
                <a:spcPct val="90000"/>
              </a:lnSpc>
              <a:spcBef>
                <a:spcPts val="1500"/>
              </a:spcBef>
              <a:spcAft>
                <a:spcPts val="0"/>
              </a:spcAft>
              <a:buSzPts val="4200"/>
              <a:buFont typeface="Arial"/>
              <a:buChar char="▪"/>
            </a:pPr>
            <a:r>
              <a:rPr lang="en-ZA"/>
              <a:t>To use/call/invoke a function:</a:t>
            </a:r>
            <a:endParaRPr/>
          </a:p>
          <a:p>
            <a:pPr marL="10160" lvl="0" indent="0" algn="l" rtl="0">
              <a:lnSpc>
                <a:spcPct val="90000"/>
              </a:lnSpc>
              <a:spcBef>
                <a:spcPts val="1500"/>
              </a:spcBef>
              <a:spcAft>
                <a:spcPts val="0"/>
              </a:spcAft>
              <a:buSzPts val="4200"/>
              <a:buNone/>
            </a:pPr>
            <a:r>
              <a:rPr lang="en-ZA">
                <a:latin typeface="Courier New"/>
                <a:ea typeface="Courier New"/>
                <a:cs typeface="Courier New"/>
                <a:sym typeface="Courier New"/>
              </a:rPr>
              <a:t> some_function ()</a:t>
            </a:r>
            <a:endParaRPr/>
          </a:p>
        </p:txBody>
      </p:sp>
    </p:spTree>
  </p:cSld>
  <p:clrMapOvr>
    <a:masterClrMapping/>
  </p:clrMapOvr>
</p:sld>
</file>

<file path=ppt/theme/theme1.xml><?xml version="1.0" encoding="utf-8"?>
<a:theme xmlns:a="http://schemas.openxmlformats.org/drawingml/2006/main" name="UCT PGDip EC">
  <a:themeElements>
    <a:clrScheme name="Custom 6">
      <a:dk1>
        <a:srgbClr val="424242"/>
      </a:dk1>
      <a:lt1>
        <a:srgbClr val="FFFFFF"/>
      </a:lt1>
      <a:dk2>
        <a:srgbClr val="424242"/>
      </a:dk2>
      <a:lt2>
        <a:srgbClr val="EEEEEE"/>
      </a:lt2>
      <a:accent1>
        <a:srgbClr val="00365F"/>
      </a:accent1>
      <a:accent2>
        <a:srgbClr val="D95F29"/>
      </a:accent2>
      <a:accent3>
        <a:srgbClr val="46C1BB"/>
      </a:accent3>
      <a:accent4>
        <a:srgbClr val="71CE52"/>
      </a:accent4>
      <a:accent5>
        <a:srgbClr val="EA4974"/>
      </a:accent5>
      <a:accent6>
        <a:srgbClr val="35393B"/>
      </a:accent6>
      <a:hlink>
        <a:srgbClr val="418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2322</Words>
  <Application>Microsoft Office PowerPoint</Application>
  <PresentationFormat>Custom</PresentationFormat>
  <Paragraphs>501</Paragraphs>
  <Slides>71</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Courier</vt:lpstr>
      <vt:lpstr>Courier New</vt:lpstr>
      <vt:lpstr>Noto Sans Symbols</vt:lpstr>
      <vt:lpstr>Times New Roman</vt:lpstr>
      <vt:lpstr>游明朝</vt:lpstr>
      <vt:lpstr>UCT PGDip EC</vt:lpstr>
      <vt:lpstr>Introduction to Programming</vt:lpstr>
      <vt:lpstr>Functions</vt:lpstr>
      <vt:lpstr>Introduction to Functions</vt:lpstr>
      <vt:lpstr>Problem 1 Introduction</vt:lpstr>
      <vt:lpstr>PowerPoint Presentation</vt:lpstr>
      <vt:lpstr>Function</vt:lpstr>
      <vt:lpstr>So far:</vt:lpstr>
      <vt:lpstr>Function - example</vt:lpstr>
      <vt:lpstr>Function Definition / Use</vt:lpstr>
      <vt:lpstr>Code refactoring</vt:lpstr>
      <vt:lpstr>Poll</vt:lpstr>
      <vt:lpstr>Solution</vt:lpstr>
      <vt:lpstr>Poll</vt:lpstr>
      <vt:lpstr>Solution</vt:lpstr>
      <vt:lpstr>Exercise</vt:lpstr>
      <vt:lpstr>PowerPoint Presentation</vt:lpstr>
      <vt:lpstr>Introduction to Programming</vt:lpstr>
      <vt:lpstr>Functions</vt:lpstr>
      <vt:lpstr>Parameters</vt:lpstr>
      <vt:lpstr>Parameters</vt:lpstr>
      <vt:lpstr>Parameters</vt:lpstr>
      <vt:lpstr>Formal and Actual Parameters</vt:lpstr>
      <vt:lpstr>Pass-By-Value</vt:lpstr>
      <vt:lpstr>Pass-By-Value</vt:lpstr>
      <vt:lpstr>Return Values</vt:lpstr>
      <vt:lpstr>Return Values</vt:lpstr>
      <vt:lpstr>Poll</vt:lpstr>
      <vt:lpstr>Solution</vt:lpstr>
      <vt:lpstr>Poll</vt:lpstr>
      <vt:lpstr>Solution</vt:lpstr>
      <vt:lpstr>Exercise</vt:lpstr>
      <vt:lpstr>PowerPoint Presentation</vt:lpstr>
      <vt:lpstr>Introduction to Programming</vt:lpstr>
      <vt:lpstr>Functions</vt:lpstr>
      <vt:lpstr>Identifier Scope</vt:lpstr>
      <vt:lpstr>Scope and Local Variables</vt:lpstr>
      <vt:lpstr>Scope and Local Variables</vt:lpstr>
      <vt:lpstr>Scope and Local Variables</vt:lpstr>
      <vt:lpstr>Scope and Local Variables</vt:lpstr>
      <vt:lpstr>Global Variables</vt:lpstr>
      <vt:lpstr>Global Variables</vt:lpstr>
      <vt:lpstr>Poll</vt:lpstr>
      <vt:lpstr>Solution</vt:lpstr>
      <vt:lpstr>PowerPoint Presentation</vt:lpstr>
      <vt:lpstr>Introduction to Programming</vt:lpstr>
      <vt:lpstr>Functions</vt:lpstr>
      <vt:lpstr>Problem 1</vt:lpstr>
      <vt:lpstr>Problem 1</vt:lpstr>
      <vt:lpstr>PowerPoint Presentation</vt:lpstr>
      <vt:lpstr>Introduction to Programming</vt:lpstr>
      <vt:lpstr>Functions</vt:lpstr>
      <vt:lpstr>Modular Code</vt:lpstr>
      <vt:lpstr>docstring</vt:lpstr>
      <vt:lpstr>docstring</vt:lpstr>
      <vt:lpstr>nested functions</vt:lpstr>
      <vt:lpstr>main function</vt:lpstr>
      <vt:lpstr>Writing your own modules</vt:lpstr>
      <vt:lpstr>Writing your own modules</vt:lpstr>
      <vt:lpstr>Exercise</vt:lpstr>
      <vt:lpstr>PowerPoint Presentation</vt:lpstr>
      <vt:lpstr>Introduction to Programming</vt:lpstr>
      <vt:lpstr>Functions</vt:lpstr>
      <vt:lpstr>Problem 2-3</vt:lpstr>
      <vt:lpstr>Problem 2</vt:lpstr>
      <vt:lpstr>Default values for parameters</vt:lpstr>
      <vt:lpstr>Default values for parameters</vt:lpstr>
      <vt:lpstr>Recall: Formal Parameters</vt:lpstr>
      <vt:lpstr>Default values for formal parameters</vt:lpstr>
      <vt:lpstr>Problem 2</vt:lpstr>
      <vt:lpstr>Problem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Programming</dc:title>
  <dc:creator>Tasneem Jaffer</dc:creator>
  <cp:lastModifiedBy>csuser</cp:lastModifiedBy>
  <cp:revision>24</cp:revision>
  <dcterms:created xsi:type="dcterms:W3CDTF">2020-09-28T21:34:21Z</dcterms:created>
  <dcterms:modified xsi:type="dcterms:W3CDTF">2022-01-24T15:55:46Z</dcterms:modified>
</cp:coreProperties>
</file>