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1" r:id="rId1"/>
  </p:sldMasterIdLst>
  <p:notesMasterIdLst>
    <p:notesMasterId r:id="rId78"/>
  </p:notesMasterIdLst>
  <p:sldIdLst>
    <p:sldId id="299" r:id="rId2"/>
    <p:sldId id="329" r:id="rId3"/>
    <p:sldId id="328" r:id="rId4"/>
    <p:sldId id="294" r:id="rId5"/>
    <p:sldId id="330" r:id="rId6"/>
    <p:sldId id="331" r:id="rId7"/>
    <p:sldId id="333" r:id="rId8"/>
    <p:sldId id="334" r:id="rId9"/>
    <p:sldId id="336" r:id="rId10"/>
    <p:sldId id="339" r:id="rId11"/>
    <p:sldId id="341" r:id="rId12"/>
    <p:sldId id="342" r:id="rId13"/>
    <p:sldId id="343" r:id="rId14"/>
    <p:sldId id="396" r:id="rId15"/>
    <p:sldId id="393" r:id="rId16"/>
    <p:sldId id="394" r:id="rId17"/>
    <p:sldId id="395" r:id="rId18"/>
    <p:sldId id="399" r:id="rId19"/>
    <p:sldId id="401" r:id="rId20"/>
    <p:sldId id="398" r:id="rId21"/>
    <p:sldId id="400" r:id="rId22"/>
    <p:sldId id="344" r:id="rId23"/>
    <p:sldId id="402" r:id="rId24"/>
    <p:sldId id="345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403" r:id="rId34"/>
    <p:sldId id="404" r:id="rId35"/>
    <p:sldId id="405" r:id="rId36"/>
    <p:sldId id="406" r:id="rId37"/>
    <p:sldId id="355" r:id="rId38"/>
    <p:sldId id="360" r:id="rId39"/>
    <p:sldId id="357" r:id="rId40"/>
    <p:sldId id="361" r:id="rId41"/>
    <p:sldId id="362" r:id="rId42"/>
    <p:sldId id="363" r:id="rId43"/>
    <p:sldId id="364" r:id="rId44"/>
    <p:sldId id="407" r:id="rId45"/>
    <p:sldId id="408" r:id="rId46"/>
    <p:sldId id="409" r:id="rId47"/>
    <p:sldId id="410" r:id="rId48"/>
    <p:sldId id="365" r:id="rId49"/>
    <p:sldId id="366" r:id="rId50"/>
    <p:sldId id="367" r:id="rId51"/>
    <p:sldId id="368" r:id="rId52"/>
    <p:sldId id="369" r:id="rId53"/>
    <p:sldId id="370" r:id="rId54"/>
    <p:sldId id="371" r:id="rId55"/>
    <p:sldId id="411" r:id="rId56"/>
    <p:sldId id="373" r:id="rId57"/>
    <p:sldId id="374" r:id="rId58"/>
    <p:sldId id="412" r:id="rId59"/>
    <p:sldId id="413" r:id="rId60"/>
    <p:sldId id="414" r:id="rId61"/>
    <p:sldId id="415" r:id="rId62"/>
    <p:sldId id="375" r:id="rId63"/>
    <p:sldId id="377" r:id="rId64"/>
    <p:sldId id="376" r:id="rId65"/>
    <p:sldId id="379" r:id="rId66"/>
    <p:sldId id="380" r:id="rId67"/>
    <p:sldId id="382" r:id="rId68"/>
    <p:sldId id="383" r:id="rId69"/>
    <p:sldId id="384" r:id="rId70"/>
    <p:sldId id="386" r:id="rId71"/>
    <p:sldId id="387" r:id="rId72"/>
    <p:sldId id="388" r:id="rId73"/>
    <p:sldId id="389" r:id="rId74"/>
    <p:sldId id="390" r:id="rId75"/>
    <p:sldId id="391" r:id="rId76"/>
    <p:sldId id="261" r:id="rId77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sneem Jaffer" initials="TJ" lastIdx="1" clrIdx="0">
    <p:extLst>
      <p:ext uri="{19B8F6BF-5375-455C-9EA6-DF929625EA0E}">
        <p15:presenceInfo xmlns:p15="http://schemas.microsoft.com/office/powerpoint/2012/main" userId="Tasneem Jaff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C1BB"/>
    <a:srgbClr val="71CE52"/>
    <a:srgbClr val="D95F29"/>
    <a:srgbClr val="00FFFF"/>
    <a:srgbClr val="00365F"/>
    <a:srgbClr val="EA4974"/>
    <a:srgbClr val="4184A5"/>
    <a:srgbClr val="81E266"/>
    <a:srgbClr val="83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9" autoAdjust="0"/>
    <p:restoredTop sz="93829" autoAdjust="0"/>
  </p:normalViewPr>
  <p:slideViewPr>
    <p:cSldViewPr snapToGrid="0">
      <p:cViewPr varScale="1">
        <p:scale>
          <a:sx n="64" d="100"/>
          <a:sy n="64" d="100"/>
        </p:scale>
        <p:origin x="2262" y="90"/>
      </p:cViewPr>
      <p:guideLst>
        <p:guide orient="horz" pos="3240"/>
        <p:guide pos="57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F72AE-A550-4AB9-AC3D-21F6940E8C77}" type="datetimeFigureOut">
              <a:rPr lang="en-ZA" smtClean="0"/>
              <a:t>2022/01/25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8CC1E-A1D9-45BE-9A61-A5D6A6803E5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374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</a:pPr>
            <a:r>
              <a:rPr lang="en-US" dirty="0" err="1"/>
              <a:t>ef</a:t>
            </a:r>
            <a:r>
              <a:rPr lang="en-US" dirty="0"/>
              <a:t> </a:t>
            </a:r>
            <a:r>
              <a:rPr lang="en-US" dirty="0" err="1"/>
              <a:t>hanoi</a:t>
            </a:r>
            <a:r>
              <a:rPr lang="en-US" dirty="0"/>
              <a:t>(</a:t>
            </a:r>
            <a:r>
              <a:rPr lang="en-US" dirty="0" err="1"/>
              <a:t>n,source,dest</a:t>
            </a:r>
            <a:r>
              <a:rPr lang="en-US" dirty="0"/>
              <a:t>): #three poles, labelled 1,2,3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</a:pPr>
            <a:r>
              <a:rPr lang="en-US" dirty="0"/>
              <a:t>    if n&gt;0: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</a:pPr>
            <a:r>
              <a:rPr lang="en-US" dirty="0"/>
              <a:t>        spare=6-source-dest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</a:pPr>
            <a:r>
              <a:rPr lang="en-US" dirty="0"/>
              <a:t>        </a:t>
            </a:r>
            <a:r>
              <a:rPr lang="en-US" dirty="0" err="1"/>
              <a:t>hanoi</a:t>
            </a:r>
            <a:r>
              <a:rPr lang="en-US" dirty="0"/>
              <a:t>(n-1,source,spare)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</a:pPr>
            <a:r>
              <a:rPr lang="en-US" dirty="0"/>
              <a:t>        print("Move disk",n,"from",source,"to",</a:t>
            </a:r>
            <a:r>
              <a:rPr lang="en-US" dirty="0" err="1"/>
              <a:t>dest</a:t>
            </a:r>
            <a:r>
              <a:rPr lang="en-US" dirty="0"/>
              <a:t>)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</a:pPr>
            <a:r>
              <a:rPr lang="en-US" dirty="0"/>
              <a:t>        </a:t>
            </a:r>
            <a:r>
              <a:rPr lang="en-US" dirty="0" err="1"/>
              <a:t>hanoi</a:t>
            </a:r>
            <a:r>
              <a:rPr lang="en-US" dirty="0"/>
              <a:t>(n-1,spare,dest)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8CC1E-A1D9-45BE-9A61-A5D6A6803E56}" type="slidenum">
              <a:rPr lang="en-ZA" smtClean="0"/>
              <a:t>54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330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558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def Hourglass(s):    if s:        print(s)        Hourglass(s[:-1])        print(s)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8CC1E-A1D9-45BE-9A61-A5D6A6803E56}" type="slidenum">
              <a:rPr lang="en-ZA" smtClean="0"/>
              <a:t>57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874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8CC1E-A1D9-45BE-9A61-A5D6A6803E56}" type="slidenum">
              <a:rPr lang="en-ZA" smtClean="0"/>
              <a:t>62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195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Compare iterative versus recursive…</a:t>
            </a:r>
            <a:endParaRPr lang="en-US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8CC1E-A1D9-45BE-9A61-A5D6A6803E56}" type="slidenum">
              <a:rPr lang="en-ZA" smtClean="0"/>
              <a:t>63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004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90A55E-7D7A-452A-A976-A7BE36E0B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7209" r="2430" b="10195"/>
          <a:stretch/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14" descr="A tree with white flower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431BB11F-6AD2-496C-BB0A-F84DBCAA4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2" r="19264" b="9632"/>
          <a:stretch/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985A05-9A35-45ED-8FF5-79388DEDE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35199" r="39949" b="1686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5F4B1372-711C-4BAC-9AB7-0DFEFBE1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t="5885" b="18839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5" name="Picture 4" descr="A large stone building&#10;&#10;Description automatically generated" hidden="1">
            <a:extLst>
              <a:ext uri="{FF2B5EF4-FFF2-40B4-BE49-F238E27FC236}">
                <a16:creationId xmlns:a16="http://schemas.microsoft.com/office/drawing/2014/main" id="{7FB2E3AE-DDEC-433A-9FAF-95538A166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6566" r="6012" b="2684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7A037-FA83-8248-82C0-C9B39913D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1" y="-22719"/>
            <a:ext cx="18288001" cy="10287001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F322AB3-6F88-4742-BEBA-9DF66EF0B21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2032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CA049-8C8C-47BE-A552-789C4421E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244" y="5440699"/>
            <a:ext cx="8282116" cy="2318952"/>
          </a:xfrm>
        </p:spPr>
        <p:txBody>
          <a:bodyPr>
            <a:noAutofit/>
          </a:bodyPr>
          <a:lstStyle>
            <a:lvl1pPr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ZA" dirty="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B20EE266-42BE-46E7-8504-6D845BDB2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6EF8CD-38D0-440A-A689-FCBD2DDAC18F}"/>
              </a:ext>
            </a:extLst>
          </p:cNvPr>
          <p:cNvGrpSpPr/>
          <p:nvPr userDrawn="1"/>
        </p:nvGrpSpPr>
        <p:grpSpPr>
          <a:xfrm>
            <a:off x="12027790" y="8989875"/>
            <a:ext cx="5942067" cy="1094760"/>
            <a:chOff x="12041857" y="9214958"/>
            <a:chExt cx="5942067" cy="1094760"/>
          </a:xfrm>
        </p:grpSpPr>
        <p:pic>
          <p:nvPicPr>
            <p:cNvPr id="13" name="Google Shape;94;p15">
              <a:extLst>
                <a:ext uri="{FF2B5EF4-FFF2-40B4-BE49-F238E27FC236}">
                  <a16:creationId xmlns:a16="http://schemas.microsoft.com/office/drawing/2014/main" id="{3F4B2BBC-FF88-4D9C-8761-38795B6A5D6F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 l="15711"/>
            <a:stretch/>
          </p:blipFill>
          <p:spPr>
            <a:xfrm>
              <a:off x="12886900" y="9214958"/>
              <a:ext cx="5097024" cy="109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44;p18">
              <a:extLst>
                <a:ext uri="{FF2B5EF4-FFF2-40B4-BE49-F238E27FC236}">
                  <a16:creationId xmlns:a16="http://schemas.microsoft.com/office/drawing/2014/main" id="{3C33FBBE-FB95-48C6-BB98-1B42C1C0569B}"/>
                </a:ext>
              </a:extLst>
            </p:cNvPr>
            <p:cNvPicPr preferRelativeResize="0"/>
            <p:nvPr userDrawn="1"/>
          </p:nvPicPr>
          <p:blipFill rotWithShape="1">
            <a:blip r:embed="rId11">
              <a:alphaModFix/>
            </a:blip>
            <a:srcRect r="85526"/>
            <a:stretch/>
          </p:blipFill>
          <p:spPr>
            <a:xfrm>
              <a:off x="12041857" y="9214958"/>
              <a:ext cx="845043" cy="10720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7849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3D3-BA55-47C7-8FE0-CB2D58FD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010EBD-22AB-463D-803B-0F1F03591D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BDEEB6-BEB1-4DF8-A3AB-48E0CC185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7300" y="2656703"/>
            <a:ext cx="15773400" cy="6722247"/>
          </a:xfrm>
        </p:spPr>
        <p:txBody>
          <a:bodyPr/>
          <a:lstStyle>
            <a:lvl1pPr marL="571500" indent="-571500">
              <a:buSzPct val="100000"/>
              <a:buFont typeface="游明朝" panose="02020400000000000000" pitchFamily="18" charset="-128"/>
              <a:buChar char="▪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57300" indent="-571500">
              <a:buFont typeface="游明朝" panose="02020400000000000000" pitchFamily="18" charset="-128"/>
              <a:buChar char="▪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800" indent="-457200">
              <a:buClr>
                <a:schemeClr val="accent3"/>
              </a:buClr>
              <a:buSzPct val="100000"/>
              <a:buFont typeface="游明朝" panose="02020400000000000000" pitchFamily="18" charset="-128"/>
              <a:buChar char="▪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514600" indent="-457200">
              <a:buClr>
                <a:schemeClr val="tx2"/>
              </a:buClr>
              <a:buSzPct val="100000"/>
              <a:buFont typeface="游明朝" panose="02020400000000000000" pitchFamily="18" charset="-128"/>
              <a:buChar char="▪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200400" indent="-457200">
              <a:buClr>
                <a:schemeClr val="accent5"/>
              </a:buClr>
              <a:buSzPct val="100000"/>
              <a:buFont typeface="游明朝" panose="02020400000000000000" pitchFamily="18" charset="-128"/>
              <a:buChar char="▪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C0BC84-35FB-4722-98F0-352ADA30D6D8}"/>
              </a:ext>
            </a:extLst>
          </p:cNvPr>
          <p:cNvSpPr/>
          <p:nvPr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B2151-DE71-49B1-A8A1-04AEBC011DD0}"/>
              </a:ext>
            </a:extLst>
          </p:cNvPr>
          <p:cNvSpPr/>
          <p:nvPr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491176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AA8414-11AB-40AE-84AA-89DBCDFC646B}"/>
              </a:ext>
            </a:extLst>
          </p:cNvPr>
          <p:cNvSpPr/>
          <p:nvPr userDrawn="1"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A6A9C-B6EE-4D06-97A1-6D217563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957022"/>
            <a:ext cx="6700838" cy="163945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BD680-CE7A-4BD3-8C4C-7F34452F9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B3097-1E70-455A-84D6-8A00DB7B8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4425" y="2795954"/>
            <a:ext cx="6700838" cy="633375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A05C14-34D3-4AD3-BC38-D1812CA923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48950" y="1730829"/>
            <a:ext cx="6524625" cy="66207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DB98E7-308A-4400-98BD-6602F27C08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48950" y="8599488"/>
            <a:ext cx="6524625" cy="73025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 dirty="0"/>
              <a:t>Insert image source (2020)</a:t>
            </a:r>
            <a:endParaRPr lang="en-ZA" dirty="0"/>
          </a:p>
        </p:txBody>
      </p:sp>
      <p:pic>
        <p:nvPicPr>
          <p:cNvPr id="4" name="Google Shape;144;p18" hidden="1">
            <a:extLst>
              <a:ext uri="{FF2B5EF4-FFF2-40B4-BE49-F238E27FC236}">
                <a16:creationId xmlns:a16="http://schemas.microsoft.com/office/drawing/2014/main" id="{A8C9160A-BD1F-4136-A0DA-58BA6B9BCA9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105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0331-DE99-4DE1-92F9-FB11EA295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3816" y="1958016"/>
            <a:ext cx="13968184" cy="4635963"/>
          </a:xfrm>
        </p:spPr>
        <p:txBody>
          <a:bodyPr anchor="t" anchorCtr="0">
            <a:normAutofit/>
          </a:bodyPr>
          <a:lstStyle>
            <a:lvl1pPr algn="l">
              <a:defRPr sz="36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a meaningful quote about a topic or from a journal article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C5E06-672C-4576-A23F-CDFEFD7806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4BC536-BAA7-4971-A5A1-DB159D13DD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3816" y="8039893"/>
            <a:ext cx="6116637" cy="76041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Source of quote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2FFAD-6720-46D7-A696-0016F3103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23737"/>
            <a:ext cx="1668558" cy="16685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7" name="Google Shape;144;p18" hidden="1">
            <a:extLst>
              <a:ext uri="{FF2B5EF4-FFF2-40B4-BE49-F238E27FC236}">
                <a16:creationId xmlns:a16="http://schemas.microsoft.com/office/drawing/2014/main" id="{BE8CFD8B-39C5-4DBF-991D-83F1D494DA46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2A6C2876-937B-4BCA-BB5D-9D5FD6F9A744}"/>
              </a:ext>
            </a:extLst>
          </p:cNvPr>
          <p:cNvGrpSpPr/>
          <p:nvPr userDrawn="1"/>
        </p:nvGrpSpPr>
        <p:grpSpPr>
          <a:xfrm>
            <a:off x="12027790" y="204786"/>
            <a:ext cx="5942067" cy="1094760"/>
            <a:chOff x="12041857" y="9214958"/>
            <a:chExt cx="5942067" cy="1094760"/>
          </a:xfrm>
        </p:grpSpPr>
        <p:pic>
          <p:nvPicPr>
            <p:cNvPr id="9" name="Google Shape;94;p15">
              <a:extLst>
                <a:ext uri="{FF2B5EF4-FFF2-40B4-BE49-F238E27FC236}">
                  <a16:creationId xmlns:a16="http://schemas.microsoft.com/office/drawing/2014/main" id="{A462CA85-8DA5-4CF1-9AA1-CB7282785D00}"/>
                </a:ext>
              </a:extLst>
            </p:cNvPr>
            <p:cNvPicPr preferRelativeResize="0"/>
            <p:nvPr userDrawn="1"/>
          </p:nvPicPr>
          <p:blipFill rotWithShape="1">
            <a:blip r:embed="rId5">
              <a:alphaModFix/>
            </a:blip>
            <a:srcRect l="15711"/>
            <a:stretch/>
          </p:blipFill>
          <p:spPr>
            <a:xfrm>
              <a:off x="12886900" y="9214958"/>
              <a:ext cx="5097024" cy="109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44;p18">
              <a:extLst>
                <a:ext uri="{FF2B5EF4-FFF2-40B4-BE49-F238E27FC236}">
                  <a16:creationId xmlns:a16="http://schemas.microsoft.com/office/drawing/2014/main" id="{2DF7EEFF-DC54-498B-8DA6-A4CE487D7B44}"/>
                </a:ext>
              </a:extLst>
            </p:cNvPr>
            <p:cNvPicPr preferRelativeResize="0"/>
            <p:nvPr userDrawn="1"/>
          </p:nvPicPr>
          <p:blipFill rotWithShape="1">
            <a:blip r:embed="rId4">
              <a:alphaModFix/>
            </a:blip>
            <a:srcRect r="85526"/>
            <a:stretch/>
          </p:blipFill>
          <p:spPr>
            <a:xfrm>
              <a:off x="12041857" y="9214958"/>
              <a:ext cx="845043" cy="10720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5328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0331-DE99-4DE1-92F9-FB11EA295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3816" y="2032000"/>
            <a:ext cx="13726884" cy="4635963"/>
          </a:xfrm>
        </p:spPr>
        <p:txBody>
          <a:bodyPr anchor="t" anchorCtr="0">
            <a:normAutofit/>
          </a:bodyPr>
          <a:lstStyle>
            <a:lvl1pPr algn="l">
              <a:defRPr sz="5400" b="0" i="1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a meaningful quote about a topic or from a journal article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C5E06-672C-4576-A23F-CDFEFD7806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4BC536-BAA7-4971-A5A1-DB159D13DD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3816" y="8078012"/>
            <a:ext cx="6116637" cy="760413"/>
          </a:xfrm>
        </p:spPr>
        <p:txBody>
          <a:bodyPr/>
          <a:lstStyle>
            <a:lvl1pPr marL="0" indent="0" algn="l">
              <a:buNone/>
              <a:defRPr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Source of quote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2FFAD-6720-46D7-A696-0016F3103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23737"/>
            <a:ext cx="1668558" cy="16685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06616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  <p:pic>
        <p:nvPicPr>
          <p:cNvPr id="8" name="Google Shape;144;p18" hidden="1">
            <a:extLst>
              <a:ext uri="{FF2B5EF4-FFF2-40B4-BE49-F238E27FC236}">
                <a16:creationId xmlns:a16="http://schemas.microsoft.com/office/drawing/2014/main" id="{EC341B0C-6452-42A2-B52F-B05937D9C42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4;p18" hidden="1">
            <a:extLst>
              <a:ext uri="{FF2B5EF4-FFF2-40B4-BE49-F238E27FC236}">
                <a16:creationId xmlns:a16="http://schemas.microsoft.com/office/drawing/2014/main" id="{BCA66EF2-4728-4198-8161-36D3303C0CB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737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AA8414-11AB-40AE-84AA-89DBCDFC646B}"/>
              </a:ext>
            </a:extLst>
          </p:cNvPr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A6A9C-B6EE-4D06-97A1-6D217563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957022"/>
            <a:ext cx="6700838" cy="16394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BD680-CE7A-4BD3-8C4C-7F34452F9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B3097-1E70-455A-84D6-8A00DB7B8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4425" y="2795954"/>
            <a:ext cx="6700838" cy="633375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A05C14-34D3-4AD3-BC38-D1812CA923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13287" y="1238037"/>
            <a:ext cx="6217413" cy="630902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DB98E7-308A-4400-98BD-6602F27C08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13287" y="7681966"/>
            <a:ext cx="6217414" cy="5476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 dirty="0"/>
              <a:t>Insert image source (2020)</a:t>
            </a:r>
            <a:endParaRPr lang="en-ZA" dirty="0"/>
          </a:p>
        </p:txBody>
      </p:sp>
      <p:pic>
        <p:nvPicPr>
          <p:cNvPr id="4" name="Google Shape;144;p18" hidden="1">
            <a:extLst>
              <a:ext uri="{FF2B5EF4-FFF2-40B4-BE49-F238E27FC236}">
                <a16:creationId xmlns:a16="http://schemas.microsoft.com/office/drawing/2014/main" id="{A8C9160A-BD1F-4136-A0DA-58BA6B9BCA9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387E91-4D38-4286-AE49-A7672F9C9286}"/>
              </a:ext>
            </a:extLst>
          </p:cNvPr>
          <p:cNvSpPr/>
          <p:nvPr userDrawn="1"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0" name="Google Shape;144;p18" hidden="1">
            <a:extLst>
              <a:ext uri="{FF2B5EF4-FFF2-40B4-BE49-F238E27FC236}">
                <a16:creationId xmlns:a16="http://schemas.microsoft.com/office/drawing/2014/main" id="{C8535DF4-82AA-4F2E-B5B5-F1F18D446AF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D237BCB-7C5F-45DC-877F-D59F01C154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3793" y="3552468"/>
            <a:ext cx="7199313" cy="45177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a definition of key term associated with the concept above and image on the right.</a:t>
            </a:r>
            <a:endParaRPr lang="en-ZA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A32764-FE0E-46AD-B2C0-DC77721281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4425" y="1123950"/>
            <a:ext cx="7148513" cy="1982788"/>
          </a:xfrm>
        </p:spPr>
        <p:txBody>
          <a:bodyPr>
            <a:norm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slide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03806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240" userDrawn="1">
          <p15:clr>
            <a:srgbClr val="FBAE40"/>
          </p15:clr>
        </p15:guide>
        <p15:guide id="4" pos="57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slide Poll: If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C504-4E0F-4DC4-827F-95D95978A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35DA61E-24EE-4C49-A490-0BCB52A3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45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Poll: If Statements</a:t>
            </a:r>
            <a:endParaRPr lang="en-ZA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21E99BF7-726D-4574-BF34-524966E8778C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5AD8584-424E-4CD2-8137-3C9DA24A987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03B4075-D2DF-42AB-A74A-6F5A6EAA7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2884639"/>
            <a:ext cx="15773400" cy="138256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What is the output of the following python code: Please complete the quiz in the _______ tool.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0C00C-82D8-40DA-9052-9240980593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7300" y="5016500"/>
            <a:ext cx="15773400" cy="40767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8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 err="1"/>
              <a:t>Num</a:t>
            </a:r>
            <a:r>
              <a:rPr lang="en-ZA" dirty="0"/>
              <a:t> = 0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(“Jab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(“Jab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If </a:t>
            </a:r>
            <a:r>
              <a:rPr lang="en-ZA" dirty="0" err="1"/>
              <a:t>num</a:t>
            </a:r>
            <a:r>
              <a:rPr lang="en-ZA" dirty="0"/>
              <a:t> &gt;= 0:	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</a:t>
            </a:r>
            <a:r>
              <a:rPr lang="en-ZA" dirty="0" err="1"/>
              <a:t>ber</a:t>
            </a:r>
            <a:r>
              <a:rPr lang="en-ZA" dirty="0"/>
              <a:t>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else: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print(“</a:t>
            </a:r>
            <a:r>
              <a:rPr lang="en-ZA" dirty="0" err="1"/>
              <a:t>woc</a:t>
            </a:r>
            <a:r>
              <a:rPr lang="en-ZA" dirty="0"/>
              <a:t> ”, end=‘’)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print(“</a:t>
            </a:r>
            <a:r>
              <a:rPr lang="en-ZA" dirty="0" err="1"/>
              <a:t>ky</a:t>
            </a:r>
            <a:r>
              <a:rPr lang="en-ZA" dirty="0"/>
              <a:t>”)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199AD-877A-40F0-BA17-95900B87013B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1D3963-43F1-4022-9605-C47169805CB7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69705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- answ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C504-4E0F-4DC4-827F-95D95978A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35DA61E-24EE-4C49-A490-0BCB52A3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458"/>
          </a:xfrm>
        </p:spPr>
        <p:txBody>
          <a:bodyPr/>
          <a:lstStyle>
            <a:lvl1pPr>
              <a:defRPr lang="en-ZA" dirty="0"/>
            </a:lvl1pPr>
          </a:lstStyle>
          <a:p>
            <a:r>
              <a:rPr lang="en-US" dirty="0"/>
              <a:t>Poll: If Statements Solution</a:t>
            </a:r>
            <a:endParaRPr lang="en-ZA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21E99BF7-726D-4574-BF34-524966E8778C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5AD8584-424E-4CD2-8137-3C9DA24A987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03B4075-D2DF-42AB-A74A-6F5A6EAA7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2884639"/>
            <a:ext cx="15773400" cy="12296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" indent="0">
              <a:buNone/>
            </a:pPr>
            <a:r>
              <a:rPr lang="en-US" dirty="0"/>
              <a:t>What is the output of the following python code?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61AB2A98-63B3-41A0-8285-DACA4F67F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299" y="4719918"/>
            <a:ext cx="15773399" cy="4208929"/>
          </a:xfrm>
        </p:spPr>
        <p:txBody>
          <a:bodyPr>
            <a:normAutofit/>
          </a:bodyPr>
          <a:lstStyle>
            <a:lvl1pPr>
              <a:buFont typeface="游明朝" panose="02020400000000000000" pitchFamily="18" charset="-128"/>
              <a:buChar char="▪"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617220"/>
            <a:r>
              <a:rPr lang="en-ZA" dirty="0"/>
              <a:t>A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”_____________”</a:t>
            </a:r>
            <a:endParaRPr lang="en-ZA" dirty="0"/>
          </a:p>
          <a:p>
            <a:pPr marL="617220"/>
            <a:r>
              <a:rPr lang="en-ZA" sz="3600" dirty="0"/>
              <a:t>B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sz="3600" dirty="0"/>
              <a:t>C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dirty="0"/>
              <a:t>D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E9CC03-0DCA-46C1-929C-7184BC3DCA2C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B26E8-75D0-482B-B5F7-4FA5D11F57E3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5977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iz - answ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C504-4E0F-4DC4-827F-95D95978A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35DA61E-24EE-4C49-A490-0BCB52A3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45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Solution</a:t>
            </a:r>
            <a:endParaRPr lang="en-ZA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21E99BF7-726D-4574-BF34-524966E8778C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5AD8584-424E-4CD2-8137-3C9DA24A987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03B4075-D2DF-42AB-A74A-6F5A6EAA7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2884639"/>
            <a:ext cx="15773400" cy="12296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" indent="0">
              <a:buNone/>
            </a:pPr>
            <a:r>
              <a:rPr lang="en-US" dirty="0"/>
              <a:t>What is the output of the following python code?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61AB2A98-63B3-41A0-8285-DACA4F67F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299" y="4719918"/>
            <a:ext cx="15773399" cy="4208929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617220"/>
            <a:r>
              <a:rPr lang="en-ZA" dirty="0"/>
              <a:t>A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”_____________”</a:t>
            </a:r>
            <a:endParaRPr lang="en-ZA" dirty="0"/>
          </a:p>
          <a:p>
            <a:pPr marL="617220"/>
            <a:r>
              <a:rPr lang="en-ZA" sz="3600" dirty="0"/>
              <a:t>B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sz="3600" dirty="0"/>
              <a:t>C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dirty="0"/>
              <a:t>D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</p:txBody>
      </p:sp>
      <p:pic>
        <p:nvPicPr>
          <p:cNvPr id="11" name="Picture 10" descr="A picture containing plant&#10;&#10;Description automatically generated" hidden="1">
            <a:extLst>
              <a:ext uri="{FF2B5EF4-FFF2-40B4-BE49-F238E27FC236}">
                <a16:creationId xmlns:a16="http://schemas.microsoft.com/office/drawing/2014/main" id="{2D69B7D0-A33A-4DAB-A1D9-634E362276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91" y="4392344"/>
            <a:ext cx="1070397" cy="990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3CFD67-AB46-44D5-82E8-0AC45A499281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7D3932-1D3A-4657-AB47-7142C85B5DAF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1531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iz slide Poll: If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C504-4E0F-4DC4-827F-95D95978A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35DA61E-24EE-4C49-A490-0BCB52A3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45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Poll – OPTION B (long questions) - 1</a:t>
            </a:r>
            <a:endParaRPr lang="en-ZA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21E99BF7-726D-4574-BF34-524966E8778C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5AD8584-424E-4CD2-8137-3C9DA24A987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03B4075-D2DF-42AB-A74A-6F5A6EAA7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2884639"/>
            <a:ext cx="15773400" cy="138256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What is the output of the following python code: Please complete the quiz in the _______ tool.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0C00C-82D8-40DA-9052-9240980593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7300" y="5016500"/>
            <a:ext cx="8317006" cy="40767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8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 err="1"/>
              <a:t>Num</a:t>
            </a:r>
            <a:r>
              <a:rPr lang="en-ZA" dirty="0"/>
              <a:t> = 0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(“Jab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(“Jab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If </a:t>
            </a:r>
            <a:r>
              <a:rPr lang="en-ZA" dirty="0" err="1"/>
              <a:t>num</a:t>
            </a:r>
            <a:r>
              <a:rPr lang="en-ZA" dirty="0"/>
              <a:t> &gt;= 0:	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</a:t>
            </a:r>
            <a:r>
              <a:rPr lang="en-ZA" dirty="0" err="1"/>
              <a:t>ber</a:t>
            </a:r>
            <a:r>
              <a:rPr lang="en-ZA" dirty="0"/>
              <a:t>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else: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print(“</a:t>
            </a:r>
            <a:r>
              <a:rPr lang="en-ZA" dirty="0" err="1"/>
              <a:t>woc</a:t>
            </a:r>
            <a:r>
              <a:rPr lang="en-ZA" dirty="0"/>
              <a:t> ”, end=‘’)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print(“</a:t>
            </a:r>
            <a:r>
              <a:rPr lang="en-ZA" dirty="0" err="1"/>
              <a:t>ky</a:t>
            </a:r>
            <a:r>
              <a:rPr lang="en-ZA" dirty="0"/>
              <a:t>”)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08D80DC-0306-4F11-BFD9-7EBFBD229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80276" y="5016500"/>
            <a:ext cx="6750424" cy="75606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Options:</a:t>
            </a:r>
            <a:endParaRPr lang="en-ZA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1B01E43-4965-4815-B9EF-7419FD9045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0276" y="6145306"/>
            <a:ext cx="6750424" cy="2947894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617220"/>
            <a:r>
              <a:rPr lang="en-ZA" dirty="0"/>
              <a:t>A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”_____________”</a:t>
            </a:r>
            <a:endParaRPr lang="en-ZA" dirty="0"/>
          </a:p>
          <a:p>
            <a:pPr marL="617220"/>
            <a:r>
              <a:rPr lang="en-ZA" sz="3600" dirty="0"/>
              <a:t>B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sz="3600" dirty="0"/>
              <a:t>C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dirty="0"/>
              <a:t>D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17DA9C-EDBD-418D-8DCB-D95755484F3A}"/>
              </a:ext>
            </a:extLst>
          </p:cNvPr>
          <p:cNvSpPr/>
          <p:nvPr userDrawn="1"/>
        </p:nvSpPr>
        <p:spPr>
          <a:xfrm>
            <a:off x="1075765" y="4831976"/>
            <a:ext cx="8619564" cy="439718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0441D5-E607-4E73-95D6-2A2AF77C40C6}"/>
              </a:ext>
            </a:extLst>
          </p:cNvPr>
          <p:cNvSpPr/>
          <p:nvPr userDrawn="1"/>
        </p:nvSpPr>
        <p:spPr>
          <a:xfrm>
            <a:off x="10280276" y="4831976"/>
            <a:ext cx="6750424" cy="43971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A5A73A-0F55-4AC5-B97E-6D6934BAD37E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3BB63E-9ED3-4908-9D2A-D4ED4D134C24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2269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CA51F45-DEC8-4172-B3AD-E7C73B172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8702" r="2360" b="8702"/>
          <a:stretch/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large stone building&#10;&#10;Description automatically generated" hidden="1">
            <a:extLst>
              <a:ext uri="{FF2B5EF4-FFF2-40B4-BE49-F238E27FC236}">
                <a16:creationId xmlns:a16="http://schemas.microsoft.com/office/drawing/2014/main" id="{7FB2E3AE-DDEC-433A-9FAF-95538A166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6566" r="6012" b="26849"/>
          <a:stretch/>
        </p:blipFill>
        <p:spPr>
          <a:xfrm>
            <a:off x="0" y="3787"/>
            <a:ext cx="18288000" cy="10287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0EE266-42BE-46E7-8504-6D845BDB2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AB4D6-F18F-8A43-81E7-47D905436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8"/>
          <a:stretch/>
        </p:blipFill>
        <p:spPr>
          <a:xfrm>
            <a:off x="0" y="13118"/>
            <a:ext cx="18288000" cy="10273882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5D0ADE0-4A9C-41C7-9A43-1F77B4B1C3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CA049-8C8C-47BE-A552-789C4421E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244" y="5440699"/>
            <a:ext cx="8282116" cy="2318952"/>
          </a:xfrm>
        </p:spPr>
        <p:txBody>
          <a:bodyPr>
            <a:noAutofit/>
          </a:bodyPr>
          <a:lstStyle>
            <a:lvl1pPr>
              <a:defRPr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ZA" dirty="0"/>
          </a:p>
        </p:txBody>
      </p:sp>
      <p:pic>
        <p:nvPicPr>
          <p:cNvPr id="13" name="Google Shape;94;p15" hidden="1">
            <a:extLst>
              <a:ext uri="{FF2B5EF4-FFF2-40B4-BE49-F238E27FC236}">
                <a16:creationId xmlns:a16="http://schemas.microsoft.com/office/drawing/2014/main" id="{3F4B2BBC-FF88-4D9C-8761-38795B6A5D6F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 l="15711"/>
          <a:stretch/>
        </p:blipFill>
        <p:spPr>
          <a:xfrm>
            <a:off x="12886900" y="9214958"/>
            <a:ext cx="5097024" cy="109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8CAED2-4DE2-4CF5-96F0-654620F54787}"/>
              </a:ext>
            </a:extLst>
          </p:cNvPr>
          <p:cNvGrpSpPr/>
          <p:nvPr userDrawn="1"/>
        </p:nvGrpSpPr>
        <p:grpSpPr>
          <a:xfrm>
            <a:off x="12027790" y="8989875"/>
            <a:ext cx="5942067" cy="1094760"/>
            <a:chOff x="12041857" y="9214958"/>
            <a:chExt cx="5942067" cy="1094760"/>
          </a:xfrm>
        </p:grpSpPr>
        <p:pic>
          <p:nvPicPr>
            <p:cNvPr id="8" name="Google Shape;94;p15">
              <a:extLst>
                <a:ext uri="{FF2B5EF4-FFF2-40B4-BE49-F238E27FC236}">
                  <a16:creationId xmlns:a16="http://schemas.microsoft.com/office/drawing/2014/main" id="{EFFBAA14-3FB5-42E3-B803-D3141B1B7454}"/>
                </a:ext>
              </a:extLst>
            </p:cNvPr>
            <p:cNvPicPr preferRelativeResize="0"/>
            <p:nvPr userDrawn="1"/>
          </p:nvPicPr>
          <p:blipFill rotWithShape="1">
            <a:blip r:embed="rId7">
              <a:alphaModFix/>
            </a:blip>
            <a:srcRect l="15711"/>
            <a:stretch/>
          </p:blipFill>
          <p:spPr>
            <a:xfrm>
              <a:off x="12886900" y="9214958"/>
              <a:ext cx="5097024" cy="109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44;p18">
              <a:extLst>
                <a:ext uri="{FF2B5EF4-FFF2-40B4-BE49-F238E27FC236}">
                  <a16:creationId xmlns:a16="http://schemas.microsoft.com/office/drawing/2014/main" id="{7FAC3B48-C75A-4142-9D86-20C2401A4EEC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 r="85526"/>
            <a:stretch/>
          </p:blipFill>
          <p:spPr>
            <a:xfrm>
              <a:off x="12041857" y="9214958"/>
              <a:ext cx="845043" cy="10720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01692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iz slide Poll: If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C504-4E0F-4DC4-827F-95D95978A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35DA61E-24EE-4C49-A490-0BCB52A3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45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Poll – OPTION B (long questions) - 1</a:t>
            </a:r>
            <a:endParaRPr lang="en-ZA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21E99BF7-726D-4574-BF34-524966E8778C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5AD8584-424E-4CD2-8137-3C9DA24A987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03B4075-D2DF-42AB-A74A-6F5A6EAA7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2884639"/>
            <a:ext cx="15773400" cy="138256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What is the output of the following python code: Please complete the quiz in the _______ tool.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0C00C-82D8-40DA-9052-9240980593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7300" y="5016500"/>
            <a:ext cx="8317006" cy="40767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8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 err="1"/>
              <a:t>Num</a:t>
            </a:r>
            <a:r>
              <a:rPr lang="en-ZA" dirty="0"/>
              <a:t> = 0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(“Jab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(“Jab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If </a:t>
            </a:r>
            <a:r>
              <a:rPr lang="en-ZA" dirty="0" err="1"/>
              <a:t>num</a:t>
            </a:r>
            <a:r>
              <a:rPr lang="en-ZA" dirty="0"/>
              <a:t> &gt;= 0:	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 (“</a:t>
            </a:r>
            <a:r>
              <a:rPr lang="en-ZA" dirty="0" err="1"/>
              <a:t>ber</a:t>
            </a:r>
            <a:r>
              <a:rPr lang="en-ZA" dirty="0"/>
              <a:t> ”, end=‘’) 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else: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print(“</a:t>
            </a:r>
            <a:r>
              <a:rPr lang="en-ZA" dirty="0" err="1"/>
              <a:t>woc</a:t>
            </a:r>
            <a:r>
              <a:rPr lang="en-ZA" dirty="0"/>
              <a:t> ”, end=‘’)</a:t>
            </a:r>
          </a:p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en-ZA" dirty="0"/>
              <a:t>print(“</a:t>
            </a:r>
            <a:r>
              <a:rPr lang="en-ZA" dirty="0" err="1"/>
              <a:t>ky</a:t>
            </a:r>
            <a:r>
              <a:rPr lang="en-ZA" dirty="0"/>
              <a:t>”)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530D4F51-0C70-4CD9-9999-D246C7A89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0276" y="6145306"/>
            <a:ext cx="6750424" cy="2947894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617220"/>
            <a:r>
              <a:rPr lang="en-ZA" dirty="0"/>
              <a:t>A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”_____________”</a:t>
            </a:r>
            <a:endParaRPr lang="en-ZA" dirty="0"/>
          </a:p>
          <a:p>
            <a:pPr marL="617220"/>
            <a:r>
              <a:rPr lang="en-ZA" sz="3600" dirty="0"/>
              <a:t>B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sz="3600" dirty="0"/>
              <a:t>C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dirty="0"/>
              <a:t>D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</p:txBody>
      </p:sp>
      <p:pic>
        <p:nvPicPr>
          <p:cNvPr id="13" name="Picture 12" descr="A picture containing plant&#10;&#10;Description automatically generated" hidden="1">
            <a:extLst>
              <a:ext uri="{FF2B5EF4-FFF2-40B4-BE49-F238E27FC236}">
                <a16:creationId xmlns:a16="http://schemas.microsoft.com/office/drawing/2014/main" id="{CF77AC60-BE9D-4BC9-AA43-D2299974D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303" y="4575174"/>
            <a:ext cx="1070397" cy="990719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5C0B208-38B9-40E7-9586-82DE2EC1B7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80276" y="5016500"/>
            <a:ext cx="6750424" cy="75606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Options:</a:t>
            </a:r>
            <a:endParaRPr lang="en-Z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4FF4D7-E960-401C-9653-6D813502D265}"/>
              </a:ext>
            </a:extLst>
          </p:cNvPr>
          <p:cNvSpPr/>
          <p:nvPr userDrawn="1"/>
        </p:nvSpPr>
        <p:spPr>
          <a:xfrm>
            <a:off x="1075765" y="4831976"/>
            <a:ext cx="8619564" cy="439718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501AF0-FE7C-414F-9626-8AEA81AF12EF}"/>
              </a:ext>
            </a:extLst>
          </p:cNvPr>
          <p:cNvSpPr/>
          <p:nvPr userDrawn="1"/>
        </p:nvSpPr>
        <p:spPr>
          <a:xfrm>
            <a:off x="10280276" y="4831976"/>
            <a:ext cx="6750424" cy="43971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800AFE-3E66-4721-B462-02F7BC9B11FE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80D1D6-E345-4694-80BA-05FBACA86F1B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464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 – OPTION A (short questi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D10DAA-681F-42EB-9234-D23AF08BE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Google Shape;412;gccd34bf96b_1_0">
            <a:extLst>
              <a:ext uri="{FF2B5EF4-FFF2-40B4-BE49-F238E27FC236}">
                <a16:creationId xmlns:a16="http://schemas.microsoft.com/office/drawing/2014/main" id="{14B8DADE-345E-487C-BBDE-0401EA4CF8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639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Poll – OPTION A (short questions)</a:t>
            </a:r>
            <a:endParaRPr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B1E859F-A030-4A20-B1AC-353675697E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7300" y="4000032"/>
            <a:ext cx="15773400" cy="17956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8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ZA" dirty="0"/>
              <a:t>Code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65B64A8-A89F-4D80-8274-C9DC67B159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2755900"/>
            <a:ext cx="15773400" cy="87947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ZA" sz="3600" dirty="0">
                <a:latin typeface="Arial" panose="020B0604020202020204" pitchFamily="34" charset="0"/>
                <a:cs typeface="Arial" panose="020B0604020202020204" pitchFamily="34" charset="0"/>
              </a:rPr>
              <a:t>What is the output of the following Python code?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B510620B-EDB4-446D-BEEB-E75C50841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299" y="6159796"/>
            <a:ext cx="15773399" cy="2769051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617220"/>
            <a:r>
              <a:rPr lang="en-ZA" dirty="0"/>
              <a:t>A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”_____________”</a:t>
            </a:r>
            <a:endParaRPr lang="en-ZA" dirty="0"/>
          </a:p>
          <a:p>
            <a:pPr marL="617220"/>
            <a:r>
              <a:rPr lang="en-ZA" sz="3600" dirty="0"/>
              <a:t>B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sz="3600" dirty="0"/>
              <a:t>C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dirty="0"/>
              <a:t>D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7E0A81-99A4-4F62-A27F-1140FB436542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2CAB58-D7BC-4238-BC69-1AB3DCC8EDAC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527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– OPTION A (short questi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D10DAA-681F-42EB-9234-D23AF08BE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Google Shape;412;gccd34bf96b_1_0">
            <a:extLst>
              <a:ext uri="{FF2B5EF4-FFF2-40B4-BE49-F238E27FC236}">
                <a16:creationId xmlns:a16="http://schemas.microsoft.com/office/drawing/2014/main" id="{14B8DADE-345E-487C-BBDE-0401EA4CF8F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Solution – OPTION A (short questions)</a:t>
            </a:r>
            <a:endParaRPr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9AAAC7-87AA-49D7-88FF-13B30FD2C5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299" y="6159796"/>
            <a:ext cx="15773399" cy="2769051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617220"/>
            <a:r>
              <a:rPr lang="en-ZA" dirty="0"/>
              <a:t>A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”_____________”</a:t>
            </a:r>
            <a:endParaRPr lang="en-ZA" dirty="0"/>
          </a:p>
          <a:p>
            <a:pPr marL="617220"/>
            <a:r>
              <a:rPr lang="en-ZA" sz="3600" dirty="0"/>
              <a:t>B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sz="3600" dirty="0"/>
              <a:t>C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dirty="0"/>
              <a:t>D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B1E859F-A030-4A20-B1AC-353675697E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7300" y="4000032"/>
            <a:ext cx="15773400" cy="17956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8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ZA" dirty="0"/>
              <a:t>Code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65B64A8-A89F-4D80-8274-C9DC67B159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2755900"/>
            <a:ext cx="15773400" cy="87947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ZA" sz="3600" dirty="0">
                <a:latin typeface="Arial" panose="020B0604020202020204" pitchFamily="34" charset="0"/>
                <a:cs typeface="Arial" panose="020B0604020202020204" pitchFamily="34" charset="0"/>
              </a:rPr>
              <a:t>What is the output of the following Python code?</a:t>
            </a:r>
          </a:p>
        </p:txBody>
      </p:sp>
      <p:pic>
        <p:nvPicPr>
          <p:cNvPr id="7" name="Picture 6" descr="A picture containing plant&#10;&#10;Description automatically generated" hidden="1">
            <a:extLst>
              <a:ext uri="{FF2B5EF4-FFF2-40B4-BE49-F238E27FC236}">
                <a16:creationId xmlns:a16="http://schemas.microsoft.com/office/drawing/2014/main" id="{50185AC8-45D7-4FD1-A150-9F40F474C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56" y="5795682"/>
            <a:ext cx="1070397" cy="9907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2E9DBC-DFB4-4CDA-84A7-D914673D523C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61E1EA-6D3C-4D0A-9AA4-419C82F552DE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80914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iz - answ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C504-4E0F-4DC4-827F-95D95978A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35DA61E-24EE-4C49-A490-0BCB52A3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45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Solution</a:t>
            </a:r>
            <a:endParaRPr lang="en-ZA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21E99BF7-726D-4574-BF34-524966E8778C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5AD8584-424E-4CD2-8137-3C9DA24A987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03B4075-D2DF-42AB-A74A-6F5A6EAA7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2884639"/>
            <a:ext cx="15773400" cy="68918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" indent="0">
              <a:buNone/>
            </a:pPr>
            <a:r>
              <a:rPr lang="en-US" dirty="0"/>
              <a:t>Output: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6D480795-AB1C-4940-8ABE-EB43E6D28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695700"/>
            <a:ext cx="14008100" cy="52197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 dirty="0"/>
              <a:t>Jab </a:t>
            </a:r>
            <a:r>
              <a:rPr lang="en-US" dirty="0" err="1"/>
              <a:t>ber</a:t>
            </a:r>
            <a:r>
              <a:rPr lang="en-US" dirty="0"/>
              <a:t> </a:t>
            </a:r>
            <a:r>
              <a:rPr lang="en-US" dirty="0" err="1"/>
              <a:t>ky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C823-A634-45E0-8EFD-0EC13A77B9FC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759480-7C0C-4900-AEE8-A04E89EB5516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2281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C0CF-DE6F-424F-86DE-D70544A5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8C124-24BE-487D-B5F1-8051528153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01F3C51A-2EF6-4355-B12C-693944521E8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7C8C07-4F1D-496D-9B65-5E39CC9309D5}"/>
              </a:ext>
            </a:extLst>
          </p:cNvPr>
          <p:cNvSpPr/>
          <p:nvPr userDrawn="1"/>
        </p:nvSpPr>
        <p:spPr>
          <a:xfrm>
            <a:off x="885372" y="3514112"/>
            <a:ext cx="7494814" cy="4891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reverse an integer without using strings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number = eval (input ("Enter a number: "))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reverse = 0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while number &gt; 0: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 digit = number % 10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 number = int(number / 10)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 reverse = reverse * 10 + digit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print (reverse)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4C237C3-EA4C-4C31-B181-D789CDA3040E}"/>
              </a:ext>
            </a:extLst>
          </p:cNvPr>
          <p:cNvSpPr/>
          <p:nvPr userDrawn="1"/>
        </p:nvSpPr>
        <p:spPr>
          <a:xfrm>
            <a:off x="8786586" y="3338581"/>
            <a:ext cx="8534400" cy="5242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somewhere else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 input (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someString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#function to read from standard input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 eval (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aStringNumber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 #converts string to number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 int(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aString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or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aFloat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#returns an integer using floor function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 print(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oneOrMoreStrings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#outputs the strings to standard output</a:t>
            </a:r>
            <a:endParaRPr lang="en-US" sz="2800" b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3C03912-7D62-4784-9843-55631038FE31}"/>
              </a:ext>
            </a:extLst>
          </p:cNvPr>
          <p:cNvSpPr/>
          <p:nvPr userDrawn="1"/>
        </p:nvSpPr>
        <p:spPr>
          <a:xfrm>
            <a:off x="2760436" y="4640944"/>
            <a:ext cx="1169307" cy="539750"/>
          </a:xfrm>
          <a:prstGeom prst="ellipse">
            <a:avLst/>
          </a:prstGeom>
          <a:noFill/>
          <a:ln w="76200">
            <a:solidFill>
              <a:srgbClr val="83E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55F3968-461A-4590-846B-7A374C4B5BD7}"/>
              </a:ext>
            </a:extLst>
          </p:cNvPr>
          <p:cNvSpPr/>
          <p:nvPr userDrawn="1"/>
        </p:nvSpPr>
        <p:spPr>
          <a:xfrm>
            <a:off x="4132036" y="4640944"/>
            <a:ext cx="1169307" cy="53975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E9C6AEF-ECE6-41B7-A6FF-26064B9C54D1}"/>
              </a:ext>
            </a:extLst>
          </p:cNvPr>
          <p:cNvSpPr/>
          <p:nvPr userDrawn="1"/>
        </p:nvSpPr>
        <p:spPr>
          <a:xfrm>
            <a:off x="3638550" y="6784069"/>
            <a:ext cx="790575" cy="539750"/>
          </a:xfrm>
          <a:prstGeom prst="ellipse">
            <a:avLst/>
          </a:prstGeom>
          <a:noFill/>
          <a:ln w="76200">
            <a:solidFill>
              <a:srgbClr val="81E2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0AB532A-6CE2-4085-9901-DDC2E9A7F0BC}"/>
              </a:ext>
            </a:extLst>
          </p:cNvPr>
          <p:cNvSpPr/>
          <p:nvPr userDrawn="1"/>
        </p:nvSpPr>
        <p:spPr>
          <a:xfrm>
            <a:off x="885372" y="7619094"/>
            <a:ext cx="1181553" cy="581025"/>
          </a:xfrm>
          <a:prstGeom prst="ellipse">
            <a:avLst/>
          </a:prstGeom>
          <a:noFill/>
          <a:ln w="76200">
            <a:solidFill>
              <a:srgbClr val="4184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0D11B32E-F9CB-4F02-87BF-65D8A5BB97C3}"/>
              </a:ext>
            </a:extLst>
          </p:cNvPr>
          <p:cNvCxnSpPr>
            <a:cxnSpLocks/>
            <a:stCxn id="46" idx="4"/>
          </p:cNvCxnSpPr>
          <p:nvPr userDrawn="1"/>
        </p:nvCxnSpPr>
        <p:spPr>
          <a:xfrm rot="5400000" flipH="1" flipV="1">
            <a:off x="4823164" y="4133284"/>
            <a:ext cx="719819" cy="7413851"/>
          </a:xfrm>
          <a:prstGeom prst="bentConnector4">
            <a:avLst>
              <a:gd name="adj1" fmla="val -54694"/>
              <a:gd name="adj2" fmla="val 95867"/>
            </a:avLst>
          </a:prstGeom>
          <a:ln w="76200">
            <a:solidFill>
              <a:srgbClr val="4184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8D33DFF-C67D-415F-8C8C-5D9172D144F5}"/>
              </a:ext>
            </a:extLst>
          </p:cNvPr>
          <p:cNvCxnSpPr>
            <a:cxnSpLocks/>
            <a:stCxn id="45" idx="0"/>
          </p:cNvCxnSpPr>
          <p:nvPr userDrawn="1"/>
        </p:nvCxnSpPr>
        <p:spPr>
          <a:xfrm>
            <a:off x="4033838" y="6784069"/>
            <a:ext cx="4602162" cy="0"/>
          </a:xfrm>
          <a:prstGeom prst="line">
            <a:avLst/>
          </a:prstGeom>
          <a:ln w="76200">
            <a:solidFill>
              <a:srgbClr val="81E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448E8058-429D-4AEB-A80C-75BA515F1C29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8223647" y="6136878"/>
            <a:ext cx="1040606" cy="292100"/>
          </a:xfrm>
          <a:prstGeom prst="bentConnector3">
            <a:avLst>
              <a:gd name="adj1" fmla="val 99886"/>
            </a:avLst>
          </a:prstGeom>
          <a:ln w="76200">
            <a:solidFill>
              <a:srgbClr val="81E2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F1B36C9-BCDC-41DF-81F9-1B3C1318903E}"/>
              </a:ext>
            </a:extLst>
          </p:cNvPr>
          <p:cNvCxnSpPr>
            <a:cxnSpLocks/>
            <a:stCxn id="44" idx="0"/>
          </p:cNvCxnSpPr>
          <p:nvPr userDrawn="1"/>
        </p:nvCxnSpPr>
        <p:spPr>
          <a:xfrm flipV="1">
            <a:off x="4716690" y="4370640"/>
            <a:ext cx="0" cy="27030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CB6490-40B4-441E-AD0F-A6933C6682CC}"/>
              </a:ext>
            </a:extLst>
          </p:cNvPr>
          <p:cNvCxnSpPr>
            <a:cxnSpLocks/>
          </p:cNvCxnSpPr>
          <p:nvPr userDrawn="1"/>
        </p:nvCxnSpPr>
        <p:spPr>
          <a:xfrm>
            <a:off x="4679950" y="4370640"/>
            <a:ext cx="395605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99AA3D6-C999-4006-9065-B36D80B01C12}"/>
              </a:ext>
            </a:extLst>
          </p:cNvPr>
          <p:cNvCxnSpPr>
            <a:cxnSpLocks/>
          </p:cNvCxnSpPr>
          <p:nvPr userDrawn="1"/>
        </p:nvCxnSpPr>
        <p:spPr>
          <a:xfrm flipV="1">
            <a:off x="8597900" y="4020458"/>
            <a:ext cx="0" cy="36818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8DAB9F0-E23C-46F5-A76B-E802F79E30FF}"/>
              </a:ext>
            </a:extLst>
          </p:cNvPr>
          <p:cNvCxnSpPr>
            <a:cxnSpLocks/>
          </p:cNvCxnSpPr>
          <p:nvPr userDrawn="1"/>
        </p:nvCxnSpPr>
        <p:spPr>
          <a:xfrm>
            <a:off x="8560594" y="4020458"/>
            <a:ext cx="32940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7BB6901E-08DF-4A52-B92C-4BBED7C66C23}"/>
              </a:ext>
            </a:extLst>
          </p:cNvPr>
          <p:cNvCxnSpPr>
            <a:cxnSpLocks/>
            <a:stCxn id="43" idx="4"/>
          </p:cNvCxnSpPr>
          <p:nvPr userDrawn="1"/>
        </p:nvCxnSpPr>
        <p:spPr>
          <a:xfrm rot="5400000" flipH="1" flipV="1">
            <a:off x="5987032" y="2277724"/>
            <a:ext cx="261028" cy="5544912"/>
          </a:xfrm>
          <a:prstGeom prst="bentConnector4">
            <a:avLst>
              <a:gd name="adj1" fmla="val -87577"/>
              <a:gd name="adj2" fmla="val 94781"/>
            </a:avLst>
          </a:prstGeom>
          <a:ln w="76200">
            <a:solidFill>
              <a:srgbClr val="83E2E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4439799-4041-4868-BAA4-F263CACF9B2A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369CEC-D71F-43A4-86CD-BAA2F56388C9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7681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 laye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03DF-DBCD-4816-856C-98440C50E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ABECF-1C5D-4952-B36F-C9AEF7134B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F78F8EE-C1F1-4C49-A398-4686438AEDCD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AA869-E096-4B42-B95C-4F7B64498DDC}"/>
              </a:ext>
            </a:extLst>
          </p:cNvPr>
          <p:cNvSpPr/>
          <p:nvPr userDrawn="1"/>
        </p:nvSpPr>
        <p:spPr>
          <a:xfrm>
            <a:off x="885372" y="3514112"/>
            <a:ext cx="7494814" cy="489131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reverse an integer without using strings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number = eval (input ("Enter a number: "))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reverse = 0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while number &gt; 0: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 digit = number % 10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 number = int(number / 10)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 reverse = reverse * 10 + digit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print (reverse)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145353-A541-4796-82DA-55921A2CBE3C}"/>
              </a:ext>
            </a:extLst>
          </p:cNvPr>
          <p:cNvSpPr/>
          <p:nvPr userDrawn="1"/>
        </p:nvSpPr>
        <p:spPr>
          <a:xfrm>
            <a:off x="8786586" y="3338581"/>
            <a:ext cx="8534400" cy="524237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# somewhere else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 input (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someString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#function to read from standard input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 eval (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aStringNumber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 #converts string to number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 int(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aString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or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aFloat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#returns an integer using floor function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 print(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oneOrMoreStrings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 #outputs the strings to standard output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80CC40-545B-477C-A5C8-CBD39C6B27F7}"/>
              </a:ext>
            </a:extLst>
          </p:cNvPr>
          <p:cNvSpPr/>
          <p:nvPr userDrawn="1"/>
        </p:nvSpPr>
        <p:spPr>
          <a:xfrm>
            <a:off x="2760436" y="4640944"/>
            <a:ext cx="1169307" cy="539750"/>
          </a:xfrm>
          <a:prstGeom prst="ellipse">
            <a:avLst/>
          </a:prstGeom>
          <a:noFill/>
          <a:ln w="76200">
            <a:solidFill>
              <a:srgbClr val="83E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D18D2A-DA95-4812-A90A-9AA2BA974145}"/>
              </a:ext>
            </a:extLst>
          </p:cNvPr>
          <p:cNvSpPr/>
          <p:nvPr userDrawn="1"/>
        </p:nvSpPr>
        <p:spPr>
          <a:xfrm>
            <a:off x="4132036" y="4640944"/>
            <a:ext cx="1169307" cy="53975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6659D0-B275-43F7-8D5F-46DAAFD72566}"/>
              </a:ext>
            </a:extLst>
          </p:cNvPr>
          <p:cNvSpPr/>
          <p:nvPr userDrawn="1"/>
        </p:nvSpPr>
        <p:spPr>
          <a:xfrm>
            <a:off x="3638550" y="6784069"/>
            <a:ext cx="790575" cy="539750"/>
          </a:xfrm>
          <a:prstGeom prst="ellipse">
            <a:avLst/>
          </a:prstGeom>
          <a:noFill/>
          <a:ln w="76200">
            <a:solidFill>
              <a:srgbClr val="81E2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87D95D-DC27-4B9F-82F2-F682245C6BE6}"/>
              </a:ext>
            </a:extLst>
          </p:cNvPr>
          <p:cNvSpPr/>
          <p:nvPr userDrawn="1"/>
        </p:nvSpPr>
        <p:spPr>
          <a:xfrm>
            <a:off x="885372" y="7619094"/>
            <a:ext cx="1181553" cy="581025"/>
          </a:xfrm>
          <a:prstGeom prst="ellipse">
            <a:avLst/>
          </a:prstGeom>
          <a:noFill/>
          <a:ln w="76200">
            <a:solidFill>
              <a:srgbClr val="4184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3205F768-CC9E-4C52-A97E-6D5196024A45}"/>
              </a:ext>
            </a:extLst>
          </p:cNvPr>
          <p:cNvCxnSpPr>
            <a:cxnSpLocks/>
            <a:stCxn id="11" idx="4"/>
          </p:cNvCxnSpPr>
          <p:nvPr userDrawn="1"/>
        </p:nvCxnSpPr>
        <p:spPr>
          <a:xfrm rot="5400000" flipH="1" flipV="1">
            <a:off x="4823164" y="4133284"/>
            <a:ext cx="719819" cy="7413851"/>
          </a:xfrm>
          <a:prstGeom prst="bentConnector4">
            <a:avLst>
              <a:gd name="adj1" fmla="val -54694"/>
              <a:gd name="adj2" fmla="val 95867"/>
            </a:avLst>
          </a:prstGeom>
          <a:ln w="76200">
            <a:solidFill>
              <a:srgbClr val="4184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DAB88D-AEDC-4D70-988B-659C30EB7057}"/>
              </a:ext>
            </a:extLst>
          </p:cNvPr>
          <p:cNvCxnSpPr>
            <a:cxnSpLocks/>
            <a:stCxn id="10" idx="0"/>
          </p:cNvCxnSpPr>
          <p:nvPr userDrawn="1"/>
        </p:nvCxnSpPr>
        <p:spPr>
          <a:xfrm>
            <a:off x="4033838" y="6784069"/>
            <a:ext cx="4602162" cy="0"/>
          </a:xfrm>
          <a:prstGeom prst="line">
            <a:avLst/>
          </a:prstGeom>
          <a:ln w="76200">
            <a:solidFill>
              <a:srgbClr val="81E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062E8766-526E-46BA-8EF4-08347C5870BF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8223647" y="6136878"/>
            <a:ext cx="1040606" cy="292100"/>
          </a:xfrm>
          <a:prstGeom prst="bentConnector3">
            <a:avLst>
              <a:gd name="adj1" fmla="val 99886"/>
            </a:avLst>
          </a:prstGeom>
          <a:ln w="76200">
            <a:solidFill>
              <a:srgbClr val="81E2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22873A-EBAD-4189-BE50-C8AA16BF1E36}"/>
              </a:ext>
            </a:extLst>
          </p:cNvPr>
          <p:cNvCxnSpPr>
            <a:cxnSpLocks/>
            <a:stCxn id="9" idx="0"/>
          </p:cNvCxnSpPr>
          <p:nvPr userDrawn="1"/>
        </p:nvCxnSpPr>
        <p:spPr>
          <a:xfrm flipV="1">
            <a:off x="4716690" y="4370640"/>
            <a:ext cx="0" cy="27030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BF5094-71FD-4E18-B578-6884761499D7}"/>
              </a:ext>
            </a:extLst>
          </p:cNvPr>
          <p:cNvCxnSpPr>
            <a:cxnSpLocks/>
          </p:cNvCxnSpPr>
          <p:nvPr userDrawn="1"/>
        </p:nvCxnSpPr>
        <p:spPr>
          <a:xfrm>
            <a:off x="4679950" y="4370640"/>
            <a:ext cx="395605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9B0F0B-A6BD-433E-B82B-EAFD6A096845}"/>
              </a:ext>
            </a:extLst>
          </p:cNvPr>
          <p:cNvCxnSpPr>
            <a:cxnSpLocks/>
          </p:cNvCxnSpPr>
          <p:nvPr userDrawn="1"/>
        </p:nvCxnSpPr>
        <p:spPr>
          <a:xfrm flipV="1">
            <a:off x="8597900" y="4020458"/>
            <a:ext cx="0" cy="36818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D030D3-BC91-4538-9384-262D2817674F}"/>
              </a:ext>
            </a:extLst>
          </p:cNvPr>
          <p:cNvCxnSpPr>
            <a:cxnSpLocks/>
          </p:cNvCxnSpPr>
          <p:nvPr userDrawn="1"/>
        </p:nvCxnSpPr>
        <p:spPr>
          <a:xfrm>
            <a:off x="8560594" y="4020458"/>
            <a:ext cx="32940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E330B28E-944C-4025-8D4E-8885C5D9964F}"/>
              </a:ext>
            </a:extLst>
          </p:cNvPr>
          <p:cNvCxnSpPr>
            <a:cxnSpLocks/>
            <a:stCxn id="8" idx="4"/>
          </p:cNvCxnSpPr>
          <p:nvPr userDrawn="1"/>
        </p:nvCxnSpPr>
        <p:spPr>
          <a:xfrm rot="5400000" flipH="1" flipV="1">
            <a:off x="5987032" y="2277724"/>
            <a:ext cx="261028" cy="5544912"/>
          </a:xfrm>
          <a:prstGeom prst="bentConnector4">
            <a:avLst>
              <a:gd name="adj1" fmla="val -87577"/>
              <a:gd name="adj2" fmla="val 94781"/>
            </a:avLst>
          </a:prstGeom>
          <a:ln w="76200">
            <a:solidFill>
              <a:srgbClr val="83E2E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DF99E9-C230-4626-9F7E-7A83B2DE59DC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B0F3B4-1D45-416C-BCA4-C2D1E00C1B05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437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iz - answ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C504-4E0F-4DC4-827F-95D95978A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35DA61E-24EE-4C49-A490-0BCB52A3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45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Flow Chart</a:t>
            </a:r>
            <a:endParaRPr lang="en-ZA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21E99BF7-726D-4574-BF34-524966E8778C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5AD8584-424E-4CD2-8137-3C9DA24A987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pic>
        <p:nvPicPr>
          <p:cNvPr id="45" name="Google Shape;144;p18" hidden="1">
            <a:extLst>
              <a:ext uri="{FF2B5EF4-FFF2-40B4-BE49-F238E27FC236}">
                <a16:creationId xmlns:a16="http://schemas.microsoft.com/office/drawing/2014/main" id="{FA40AC89-FF7A-4FE9-8512-7D1073C9DB8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03B4075-D2DF-42AB-A74A-6F5A6EAA7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2884639"/>
            <a:ext cx="15773400" cy="68918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" indent="0">
              <a:buNone/>
            </a:pPr>
            <a:r>
              <a:rPr lang="en-US" dirty="0"/>
              <a:t>Insert text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7D2E18-18E0-4406-B958-5D71261023B7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219AE-C8F7-45C0-B9D5-10BE8E9BE063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5482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0036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935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03DF-DBCD-4816-856C-98440C50E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ABECF-1C5D-4952-B36F-C9AEF7134B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35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7587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in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D228EE-D3B0-47D8-B9C6-3E3EDEC84A3D}"/>
              </a:ext>
            </a:extLst>
          </p:cNvPr>
          <p:cNvSpPr/>
          <p:nvPr userDrawn="1"/>
        </p:nvSpPr>
        <p:spPr>
          <a:xfrm>
            <a:off x="-1" y="1"/>
            <a:ext cx="18288001" cy="10287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2F35C-B3DA-461F-9907-DBC7ADF088FE}"/>
              </a:ext>
            </a:extLst>
          </p:cNvPr>
          <p:cNvSpPr/>
          <p:nvPr userDrawn="1"/>
        </p:nvSpPr>
        <p:spPr>
          <a:xfrm flipV="1">
            <a:off x="0" y="-6"/>
            <a:ext cx="18288000" cy="287599"/>
          </a:xfrm>
          <a:prstGeom prst="rect">
            <a:avLst/>
          </a:prstGeom>
          <a:solidFill>
            <a:srgbClr val="D95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F7EA24-E85F-470F-8A8F-C68CBCFDEFA3}"/>
              </a:ext>
            </a:extLst>
          </p:cNvPr>
          <p:cNvSpPr/>
          <p:nvPr userDrawn="1"/>
        </p:nvSpPr>
        <p:spPr>
          <a:xfrm flipV="1">
            <a:off x="-2" y="9999401"/>
            <a:ext cx="18288000" cy="2875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CA049-8C8C-47BE-A552-789C4421E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774" y="1345827"/>
            <a:ext cx="7854931" cy="4209753"/>
          </a:xfrm>
        </p:spPr>
        <p:txBody>
          <a:bodyPr anchor="ctr">
            <a:noAutofit/>
          </a:bodyPr>
          <a:lstStyle>
            <a:lvl1pPr algn="ctr">
              <a:defRPr lang="en-ZA" sz="80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ZA" dirty="0"/>
          </a:p>
        </p:txBody>
      </p:sp>
      <p:pic>
        <p:nvPicPr>
          <p:cNvPr id="13" name="Google Shape;94;p15" hidden="1">
            <a:extLst>
              <a:ext uri="{FF2B5EF4-FFF2-40B4-BE49-F238E27FC236}">
                <a16:creationId xmlns:a16="http://schemas.microsoft.com/office/drawing/2014/main" id="{3F4B2BBC-FF88-4D9C-8761-38795B6A5D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5711"/>
          <a:stretch/>
        </p:blipFill>
        <p:spPr>
          <a:xfrm>
            <a:off x="11207971" y="8063667"/>
            <a:ext cx="5097024" cy="109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C5B7E6-8651-48D6-A179-DE6266E25D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548" y="7053188"/>
            <a:ext cx="5607399" cy="850874"/>
          </a:xfrm>
          <a:prstGeom prst="rect">
            <a:avLst/>
          </a:prstGeom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D7DDC938-CEC0-4925-809B-18776BD2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549" y="6776987"/>
            <a:ext cx="7423294" cy="4611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&amp; Sur Name</a:t>
            </a:r>
            <a:endParaRPr lang="en-ZA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1CF1CEF-7B1D-40CF-8D65-025DF36B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549" y="7271749"/>
            <a:ext cx="7423294" cy="4611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0FB8777-7694-4DDE-8496-37FB03017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6549" y="7766511"/>
            <a:ext cx="7423294" cy="4611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University of Cape Town</a:t>
            </a:r>
            <a:endParaRPr lang="en-ZA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1714744-2876-4EB8-8E5F-BD7A6B676A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6549" y="8261273"/>
            <a:ext cx="7423294" cy="5161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34" name="Media Placeholder 33">
            <a:extLst>
              <a:ext uri="{FF2B5EF4-FFF2-40B4-BE49-F238E27FC236}">
                <a16:creationId xmlns:a16="http://schemas.microsoft.com/office/drawing/2014/main" id="{2D12C09E-C4E6-41C2-A513-ECBB5F683334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712295" y="1346553"/>
            <a:ext cx="7855443" cy="42084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in Picture</a:t>
            </a:r>
            <a:endParaRPr lang="en-ZA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F379F3-CDC7-4B57-83C1-B5BD8A0C7989}"/>
              </a:ext>
            </a:extLst>
          </p:cNvPr>
          <p:cNvGrpSpPr/>
          <p:nvPr userDrawn="1"/>
        </p:nvGrpSpPr>
        <p:grpSpPr>
          <a:xfrm>
            <a:off x="10718213" y="8085937"/>
            <a:ext cx="5942067" cy="1094760"/>
            <a:chOff x="12041857" y="9214958"/>
            <a:chExt cx="5942067" cy="1094760"/>
          </a:xfrm>
        </p:grpSpPr>
        <p:pic>
          <p:nvPicPr>
            <p:cNvPr id="23" name="Google Shape;94;p15">
              <a:extLst>
                <a:ext uri="{FF2B5EF4-FFF2-40B4-BE49-F238E27FC236}">
                  <a16:creationId xmlns:a16="http://schemas.microsoft.com/office/drawing/2014/main" id="{A8073CAC-0054-408E-AC89-DFAA641F39B6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15711"/>
            <a:stretch/>
          </p:blipFill>
          <p:spPr>
            <a:xfrm>
              <a:off x="12886900" y="9214958"/>
              <a:ext cx="5097024" cy="109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44;p18">
              <a:extLst>
                <a:ext uri="{FF2B5EF4-FFF2-40B4-BE49-F238E27FC236}">
                  <a16:creationId xmlns:a16="http://schemas.microsoft.com/office/drawing/2014/main" id="{9F205B22-A4A6-445F-BF7C-CD585005E673}"/>
                </a:ext>
              </a:extLst>
            </p:cNvPr>
            <p:cNvPicPr preferRelativeResize="0"/>
            <p:nvPr userDrawn="1"/>
          </p:nvPicPr>
          <p:blipFill rotWithShape="1">
            <a:blip r:embed="rId4">
              <a:alphaModFix/>
            </a:blip>
            <a:srcRect r="85526"/>
            <a:stretch/>
          </p:blipFill>
          <p:spPr>
            <a:xfrm>
              <a:off x="12041857" y="9214958"/>
              <a:ext cx="845043" cy="10720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34984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Google Shape;144;p18" hidden="1">
            <a:extLst>
              <a:ext uri="{FF2B5EF4-FFF2-40B4-BE49-F238E27FC236}">
                <a16:creationId xmlns:a16="http://schemas.microsoft.com/office/drawing/2014/main" id="{669EB8F4-447D-497B-8685-3C0FF0AFCD0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4;p18" hidden="1">
            <a:extLst>
              <a:ext uri="{FF2B5EF4-FFF2-40B4-BE49-F238E27FC236}">
                <a16:creationId xmlns:a16="http://schemas.microsoft.com/office/drawing/2014/main" id="{30110F3F-BF7B-41E9-ACAA-08FB10E88A0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323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7412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Google Shape;144;p18">
            <a:extLst>
              <a:ext uri="{FF2B5EF4-FFF2-40B4-BE49-F238E27FC236}">
                <a16:creationId xmlns:a16="http://schemas.microsoft.com/office/drawing/2014/main" id="{964EFB5A-C39E-4D5F-8B36-09D77F04D8E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6F82C9-DBAA-47B1-8C1F-5B306AFFD8B8}"/>
              </a:ext>
            </a:extLst>
          </p:cNvPr>
          <p:cNvSpPr/>
          <p:nvPr/>
        </p:nvSpPr>
        <p:spPr>
          <a:xfrm>
            <a:off x="0" y="2218039"/>
            <a:ext cx="12400767" cy="216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A0D6C-C22D-4937-9FB6-E595AA1444A3}"/>
              </a:ext>
            </a:extLst>
          </p:cNvPr>
          <p:cNvSpPr/>
          <p:nvPr/>
        </p:nvSpPr>
        <p:spPr>
          <a:xfrm>
            <a:off x="12463397" y="2218039"/>
            <a:ext cx="1127342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Google Shape;144;p18" hidden="1">
            <a:extLst>
              <a:ext uri="{FF2B5EF4-FFF2-40B4-BE49-F238E27FC236}">
                <a16:creationId xmlns:a16="http://schemas.microsoft.com/office/drawing/2014/main" id="{C6BD7162-3469-430F-8C17-7EA15CEDD26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07950" y="258587"/>
            <a:ext cx="4778948" cy="8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C0653C-A5CB-4BF9-84CE-355421814AD2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CB6CF-609C-4A14-AD8E-82CC8F78AD7C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125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417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8340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4458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6784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4780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Quiz - answ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C504-4E0F-4DC4-827F-95D95978A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35DA61E-24EE-4C49-A490-0BCB52A3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5773400" cy="1639458"/>
          </a:xfrm>
        </p:spPr>
        <p:txBody>
          <a:bodyPr/>
          <a:lstStyle>
            <a:lvl1pPr>
              <a:defRPr lang="en-ZA" dirty="0"/>
            </a:lvl1pPr>
          </a:lstStyle>
          <a:p>
            <a:r>
              <a:rPr lang="en-US" dirty="0"/>
              <a:t>Poll: If Statements Solution</a:t>
            </a:r>
            <a:endParaRPr lang="en-ZA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21E99BF7-726D-4574-BF34-524966E8778C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5AD8584-424E-4CD2-8137-3C9DA24A9873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365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03B4075-D2DF-42AB-A74A-6F5A6EAA7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2884639"/>
            <a:ext cx="15773400" cy="12296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" indent="0">
              <a:buNone/>
            </a:pPr>
            <a:r>
              <a:rPr lang="en-US" dirty="0"/>
              <a:t>What is the output of the following python code?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61AB2A98-63B3-41A0-8285-DACA4F67F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299" y="4719918"/>
            <a:ext cx="15773399" cy="4208929"/>
          </a:xfrm>
        </p:spPr>
        <p:txBody>
          <a:bodyPr>
            <a:normAutofit/>
          </a:bodyPr>
          <a:lstStyle>
            <a:lvl1pPr>
              <a:buFont typeface="游明朝" panose="02020400000000000000" pitchFamily="18" charset="-128"/>
              <a:buChar char="▪"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617220"/>
            <a:r>
              <a:rPr lang="en-ZA" dirty="0"/>
              <a:t>A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”_____________”</a:t>
            </a:r>
            <a:endParaRPr lang="en-ZA" dirty="0"/>
          </a:p>
          <a:p>
            <a:pPr marL="617220"/>
            <a:r>
              <a:rPr lang="en-ZA" sz="3600" dirty="0"/>
              <a:t>B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sz="3600" dirty="0"/>
              <a:t>C - 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  <a:p>
            <a:pPr marL="617220"/>
            <a:r>
              <a:rPr lang="en-ZA" dirty="0"/>
              <a:t>D -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”_____________</a:t>
            </a:r>
            <a:r>
              <a:rPr lang="en-ZA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endParaRPr lang="en-ZA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E9CC03-0DCA-46C1-929C-7184BC3DCA2C}"/>
              </a:ext>
            </a:extLst>
          </p:cNvPr>
          <p:cNvSpPr/>
          <p:nvPr userDrawn="1"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B26E8-75D0-482B-B5F7-4FA5D11F57E3}"/>
              </a:ext>
            </a:extLst>
          </p:cNvPr>
          <p:cNvSpPr/>
          <p:nvPr userDrawn="1"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1555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Layout">
  <p:cSld name="1_Title and Content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63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65F"/>
              </a:buClr>
              <a:buSzPts val="6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1"/>
          </p:nvPr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53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4200"/>
              <a:buFont typeface="Arial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Font typeface="Arial"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Char char="▪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4000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▪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4000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700"/>
              <a:buFont typeface="Arial"/>
              <a:buChar char="▪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/>
          <p:nvPr/>
        </p:nvSpPr>
        <p:spPr>
          <a:xfrm>
            <a:off x="0" y="2218039"/>
            <a:ext cx="152019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4"/>
          <p:cNvSpPr/>
          <p:nvPr/>
        </p:nvSpPr>
        <p:spPr>
          <a:xfrm>
            <a:off x="15280792" y="2218039"/>
            <a:ext cx="1749908" cy="216000"/>
          </a:xfrm>
          <a:prstGeom prst="rect">
            <a:avLst/>
          </a:prstGeom>
          <a:solidFill>
            <a:srgbClr val="003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79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in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A6411D0-3A9B-42B1-B861-F3452C75C096}"/>
              </a:ext>
            </a:extLst>
          </p:cNvPr>
          <p:cNvSpPr/>
          <p:nvPr userDrawn="1"/>
        </p:nvSpPr>
        <p:spPr>
          <a:xfrm>
            <a:off x="-1" y="1"/>
            <a:ext cx="18288001" cy="10287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06DB00-BB5E-4063-8423-4DF6BBA4A511}"/>
              </a:ext>
            </a:extLst>
          </p:cNvPr>
          <p:cNvSpPr/>
          <p:nvPr userDrawn="1"/>
        </p:nvSpPr>
        <p:spPr>
          <a:xfrm flipV="1">
            <a:off x="0" y="-6"/>
            <a:ext cx="18288000" cy="287599"/>
          </a:xfrm>
          <a:prstGeom prst="rect">
            <a:avLst/>
          </a:prstGeom>
          <a:solidFill>
            <a:srgbClr val="D95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D49019-CB53-4F03-848F-DAF0B787659E}"/>
              </a:ext>
            </a:extLst>
          </p:cNvPr>
          <p:cNvSpPr/>
          <p:nvPr userDrawn="1"/>
        </p:nvSpPr>
        <p:spPr>
          <a:xfrm flipV="1">
            <a:off x="-2" y="9999401"/>
            <a:ext cx="18288000" cy="2875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A2B710-788D-4910-A8EF-57A1B66835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577" y="1683581"/>
            <a:ext cx="9253657" cy="4209753"/>
          </a:xfrm>
        </p:spPr>
        <p:txBody>
          <a:bodyPr anchor="ctr">
            <a:noAutofit/>
          </a:bodyPr>
          <a:lstStyle>
            <a:lvl1pPr algn="ctr">
              <a:defRPr lang="en-ZA" sz="80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ZA" dirty="0"/>
          </a:p>
        </p:txBody>
      </p:sp>
      <p:pic>
        <p:nvPicPr>
          <p:cNvPr id="23" name="Google Shape;94;p15" hidden="1">
            <a:extLst>
              <a:ext uri="{FF2B5EF4-FFF2-40B4-BE49-F238E27FC236}">
                <a16:creationId xmlns:a16="http://schemas.microsoft.com/office/drawing/2014/main" id="{85000F1A-C0E6-47F3-BB95-FEC5310A7FB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5711"/>
          <a:stretch/>
        </p:blipFill>
        <p:spPr>
          <a:xfrm>
            <a:off x="12942784" y="1683581"/>
            <a:ext cx="5097024" cy="109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56E61E-83D5-4AE9-8FD4-C383066846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431" y="615424"/>
            <a:ext cx="5607399" cy="850874"/>
          </a:xfrm>
          <a:prstGeom prst="rect">
            <a:avLst/>
          </a:prstGeom>
        </p:spPr>
      </p:pic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E181B88-78A6-4C10-9476-1D12675B64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137" y="7737604"/>
            <a:ext cx="7423294" cy="46113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&amp; Sur Name</a:t>
            </a:r>
            <a:endParaRPr lang="en-ZA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8E26F5C-9347-4D0C-85B2-953D894194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137" y="8232366"/>
            <a:ext cx="7423294" cy="46113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068C0ED-622D-46E7-A171-BA9CA58149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5137" y="8727128"/>
            <a:ext cx="7423294" cy="46113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University of Cape Town</a:t>
            </a:r>
            <a:endParaRPr lang="en-ZA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1F0EADA3-1210-4E56-9A0B-1390C703F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137" y="9221890"/>
            <a:ext cx="7423294" cy="516157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29" name="Media Placeholder 33">
            <a:extLst>
              <a:ext uri="{FF2B5EF4-FFF2-40B4-BE49-F238E27FC236}">
                <a16:creationId xmlns:a16="http://schemas.microsoft.com/office/drawing/2014/main" id="{7244E50F-ACEA-4DA0-B04F-725111C006A9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12694595" y="7271749"/>
            <a:ext cx="5593403" cy="2996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in Picture</a:t>
            </a:r>
            <a:endParaRPr lang="en-ZA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828D8F-8AFD-44FA-9005-B2E694ECEB9C}"/>
              </a:ext>
            </a:extLst>
          </p:cNvPr>
          <p:cNvGrpSpPr/>
          <p:nvPr userDrawn="1"/>
        </p:nvGrpSpPr>
        <p:grpSpPr>
          <a:xfrm>
            <a:off x="12345931" y="1548178"/>
            <a:ext cx="5942067" cy="1094760"/>
            <a:chOff x="12041857" y="9214958"/>
            <a:chExt cx="5942067" cy="1094760"/>
          </a:xfrm>
        </p:grpSpPr>
        <p:pic>
          <p:nvPicPr>
            <p:cNvPr id="16" name="Google Shape;94;p15">
              <a:extLst>
                <a:ext uri="{FF2B5EF4-FFF2-40B4-BE49-F238E27FC236}">
                  <a16:creationId xmlns:a16="http://schemas.microsoft.com/office/drawing/2014/main" id="{1328DC3F-A948-406F-BC74-61A2A2746510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15711"/>
            <a:stretch/>
          </p:blipFill>
          <p:spPr>
            <a:xfrm>
              <a:off x="12886900" y="9214958"/>
              <a:ext cx="5097024" cy="109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44;p18">
              <a:extLst>
                <a:ext uri="{FF2B5EF4-FFF2-40B4-BE49-F238E27FC236}">
                  <a16:creationId xmlns:a16="http://schemas.microsoft.com/office/drawing/2014/main" id="{2B447D63-9A2E-41BE-855D-BDCB2B22E3F1}"/>
                </a:ext>
              </a:extLst>
            </p:cNvPr>
            <p:cNvPicPr preferRelativeResize="0"/>
            <p:nvPr userDrawn="1"/>
          </p:nvPicPr>
          <p:blipFill rotWithShape="1">
            <a:blip r:embed="rId4">
              <a:alphaModFix/>
            </a:blip>
            <a:srcRect r="85526"/>
            <a:stretch/>
          </p:blipFill>
          <p:spPr>
            <a:xfrm>
              <a:off x="12041857" y="9214958"/>
              <a:ext cx="845043" cy="10720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2214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in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A6411D0-3A9B-42B1-B861-F3452C75C096}"/>
              </a:ext>
            </a:extLst>
          </p:cNvPr>
          <p:cNvSpPr/>
          <p:nvPr userDrawn="1"/>
        </p:nvSpPr>
        <p:spPr>
          <a:xfrm>
            <a:off x="-1" y="1"/>
            <a:ext cx="18288001" cy="10287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06DB00-BB5E-4063-8423-4DF6BBA4A511}"/>
              </a:ext>
            </a:extLst>
          </p:cNvPr>
          <p:cNvSpPr/>
          <p:nvPr userDrawn="1"/>
        </p:nvSpPr>
        <p:spPr>
          <a:xfrm flipV="1">
            <a:off x="0" y="-6"/>
            <a:ext cx="18288000" cy="287599"/>
          </a:xfrm>
          <a:prstGeom prst="rect">
            <a:avLst/>
          </a:prstGeom>
          <a:solidFill>
            <a:srgbClr val="D95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D49019-CB53-4F03-848F-DAF0B787659E}"/>
              </a:ext>
            </a:extLst>
          </p:cNvPr>
          <p:cNvSpPr/>
          <p:nvPr userDrawn="1"/>
        </p:nvSpPr>
        <p:spPr>
          <a:xfrm flipV="1">
            <a:off x="-2" y="9999401"/>
            <a:ext cx="18288000" cy="2875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A2B710-788D-4910-A8EF-57A1B66835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7673" y="2281822"/>
            <a:ext cx="12158222" cy="4209753"/>
          </a:xfrm>
        </p:spPr>
        <p:txBody>
          <a:bodyPr anchor="ctr">
            <a:noAutofit/>
          </a:bodyPr>
          <a:lstStyle>
            <a:lvl1pPr algn="ctr">
              <a:defRPr lang="en-ZA" sz="80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ZA" dirty="0"/>
          </a:p>
        </p:txBody>
      </p:sp>
      <p:pic>
        <p:nvPicPr>
          <p:cNvPr id="23" name="Google Shape;94;p15" hidden="1">
            <a:extLst>
              <a:ext uri="{FF2B5EF4-FFF2-40B4-BE49-F238E27FC236}">
                <a16:creationId xmlns:a16="http://schemas.microsoft.com/office/drawing/2014/main" id="{85000F1A-C0E6-47F3-BB95-FEC5310A7FB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5711"/>
          <a:stretch/>
        </p:blipFill>
        <p:spPr>
          <a:xfrm>
            <a:off x="920535" y="637961"/>
            <a:ext cx="5097024" cy="109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56E61E-83D5-4AE9-8FD4-C383066846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118" y="653861"/>
            <a:ext cx="5607399" cy="850874"/>
          </a:xfrm>
          <a:prstGeom prst="rect">
            <a:avLst/>
          </a:prstGeom>
        </p:spPr>
      </p:pic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E181B88-78A6-4C10-9476-1D12675B64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137" y="7737604"/>
            <a:ext cx="7423294" cy="46113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&amp; Sur Name</a:t>
            </a:r>
            <a:endParaRPr lang="en-ZA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8E26F5C-9347-4D0C-85B2-953D894194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137" y="8232366"/>
            <a:ext cx="7423294" cy="46113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068C0ED-622D-46E7-A171-BA9CA58149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5137" y="8727128"/>
            <a:ext cx="7423294" cy="46113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University of Cape Town</a:t>
            </a:r>
            <a:endParaRPr lang="en-ZA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1F0EADA3-1210-4E56-9A0B-1390C703F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137" y="9221890"/>
            <a:ext cx="7423294" cy="516157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>
                <a:solidFill>
                  <a:schemeClr val="bg1"/>
                </a:solidFill>
              </a:defRPr>
            </a:lvl2pPr>
            <a:lvl3pPr marL="1371600" indent="0">
              <a:buNone/>
              <a:defRPr>
                <a:solidFill>
                  <a:schemeClr val="bg1"/>
                </a:solidFill>
              </a:defRPr>
            </a:lvl3pPr>
            <a:lvl4pPr marL="2057400" indent="0">
              <a:buNone/>
              <a:defRPr>
                <a:solidFill>
                  <a:schemeClr val="bg1"/>
                </a:solidFill>
              </a:defRPr>
            </a:lvl4pPr>
            <a:lvl5pPr marL="2743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29" name="Media Placeholder 33">
            <a:extLst>
              <a:ext uri="{FF2B5EF4-FFF2-40B4-BE49-F238E27FC236}">
                <a16:creationId xmlns:a16="http://schemas.microsoft.com/office/drawing/2014/main" id="{7244E50F-ACEA-4DA0-B04F-725111C006A9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12694595" y="7271749"/>
            <a:ext cx="5593403" cy="2996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in Picture</a:t>
            </a:r>
            <a:endParaRPr lang="en-ZA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5B1573-F666-44C6-8691-E426883ABF33}"/>
              </a:ext>
            </a:extLst>
          </p:cNvPr>
          <p:cNvGrpSpPr/>
          <p:nvPr userDrawn="1"/>
        </p:nvGrpSpPr>
        <p:grpSpPr>
          <a:xfrm>
            <a:off x="645483" y="540936"/>
            <a:ext cx="5942067" cy="1094760"/>
            <a:chOff x="12041857" y="9214958"/>
            <a:chExt cx="5942067" cy="1094760"/>
          </a:xfrm>
        </p:grpSpPr>
        <p:pic>
          <p:nvPicPr>
            <p:cNvPr id="16" name="Google Shape;94;p15">
              <a:extLst>
                <a:ext uri="{FF2B5EF4-FFF2-40B4-BE49-F238E27FC236}">
                  <a16:creationId xmlns:a16="http://schemas.microsoft.com/office/drawing/2014/main" id="{B263623E-5100-4749-BA49-A1FC709B4634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15711"/>
            <a:stretch/>
          </p:blipFill>
          <p:spPr>
            <a:xfrm>
              <a:off x="12886900" y="9214958"/>
              <a:ext cx="5097024" cy="109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44;p18">
              <a:extLst>
                <a:ext uri="{FF2B5EF4-FFF2-40B4-BE49-F238E27FC236}">
                  <a16:creationId xmlns:a16="http://schemas.microsoft.com/office/drawing/2014/main" id="{D6FB0117-C120-453F-8BD7-B56F3AE05556}"/>
                </a:ext>
              </a:extLst>
            </p:cNvPr>
            <p:cNvPicPr preferRelativeResize="0"/>
            <p:nvPr userDrawn="1"/>
          </p:nvPicPr>
          <p:blipFill rotWithShape="1">
            <a:blip r:embed="rId4">
              <a:alphaModFix/>
            </a:blip>
            <a:srcRect r="85526"/>
            <a:stretch/>
          </p:blipFill>
          <p:spPr>
            <a:xfrm>
              <a:off x="12041857" y="9214958"/>
              <a:ext cx="845043" cy="10720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2241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cture titl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olygon&#10;&#10;Description automatically generated">
            <a:extLst>
              <a:ext uri="{FF2B5EF4-FFF2-40B4-BE49-F238E27FC236}">
                <a16:creationId xmlns:a16="http://schemas.microsoft.com/office/drawing/2014/main" id="{C789364D-0190-4D86-AEED-2DBF37EB3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Google Shape;93;p15" descr="Doctor">
            <a:extLst>
              <a:ext uri="{FF2B5EF4-FFF2-40B4-BE49-F238E27FC236}">
                <a16:creationId xmlns:a16="http://schemas.microsoft.com/office/drawing/2014/main" id="{A0380942-8FC3-49A8-845B-9A31CC6A497E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163716" y="5770606"/>
            <a:ext cx="2499600" cy="2499600"/>
          </a:xfrm>
          <a:prstGeom prst="ellipse">
            <a:avLst/>
          </a:prstGeom>
          <a:noFill/>
          <a:ln w="28575" cap="flat" cmpd="sng">
            <a:solidFill>
              <a:srgbClr val="BF123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3C7EF-6492-48DE-B2EF-4B3B4178D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2366" y="6474337"/>
            <a:ext cx="6700837" cy="55459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700BD2-2D1F-4F84-AF65-1851F1598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2367" y="6839022"/>
            <a:ext cx="6700837" cy="554594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6C34F3-EE49-4B77-885D-0C95CDC3C4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2365" y="7203707"/>
            <a:ext cx="6700837" cy="554594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  <a:endParaRPr lang="en-ZA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FA96DF0-3392-42C1-9CE6-B17023850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9" y="1044532"/>
            <a:ext cx="10433276" cy="1639458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 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4A6F-5AEE-4D46-A7E4-8501B63740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38" y="2728915"/>
            <a:ext cx="10433276" cy="804021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Module title/number </a:t>
            </a:r>
            <a:endParaRPr lang="en-ZA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FB5E87B-F9DF-4EB6-A0BD-2990DA52C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3638" y="3554717"/>
            <a:ext cx="10433276" cy="804021"/>
          </a:xfrm>
        </p:spPr>
        <p:txBody>
          <a:bodyPr>
            <a:noAutofit/>
          </a:bodyPr>
          <a:lstStyle>
            <a:lvl1pPr marL="0" indent="0">
              <a:buNone/>
              <a:defRPr sz="5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Course code</a:t>
            </a:r>
            <a:endParaRPr lang="en-ZA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D404FD0-1A0C-4094-A20E-74CA1CA8FE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3638" y="4380806"/>
            <a:ext cx="10433276" cy="804021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735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144D010-630E-4514-A003-179F38CDC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977C824-99EE-42BC-B17D-57F3D1296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150" y="3644900"/>
            <a:ext cx="10416957" cy="2318329"/>
          </a:xfr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359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stone building&#10;&#10;Description automatically generated">
            <a:extLst>
              <a:ext uri="{FF2B5EF4-FFF2-40B4-BE49-F238E27FC236}">
                <a16:creationId xmlns:a16="http://schemas.microsoft.com/office/drawing/2014/main" id="{3CAA632F-23D3-47C9-B545-CE635AD08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" t="6566" r="19677" b="26849"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BADDF4E7-67EC-4A5C-88AA-F08B71D1B4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0"/>
          </a:xfrm>
          <a:prstGeom prst="rect">
            <a:avLst/>
          </a:prstGeom>
        </p:spPr>
      </p:pic>
      <p:pic>
        <p:nvPicPr>
          <p:cNvPr id="3" name="Picture 2" descr="A picture containing chart&#10;&#10;Description automatically generated" hidden="1">
            <a:extLst>
              <a:ext uri="{FF2B5EF4-FFF2-40B4-BE49-F238E27FC236}">
                <a16:creationId xmlns:a16="http://schemas.microsoft.com/office/drawing/2014/main" id="{DD7EA297-F664-4C29-947E-978DEF70D5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977C824-99EE-42BC-B17D-57F3D129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50" y="3746500"/>
            <a:ext cx="10416957" cy="2216729"/>
          </a:xfr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7039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cture 6" descr="A picture containing polygon&#10;&#10;Description automatically generated">
            <a:extLst>
              <a:ext uri="{FF2B5EF4-FFF2-40B4-BE49-F238E27FC236}">
                <a16:creationId xmlns:a16="http://schemas.microsoft.com/office/drawing/2014/main" id="{E45CAED0-D1A6-4846-BBEE-52F43DD03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3A7BE76-ACB5-4401-AEC3-B582D115C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D404A-792E-4AEA-B443-9C8348C1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43" y="3187700"/>
            <a:ext cx="9744528" cy="2400300"/>
          </a:xfrm>
        </p:spPr>
        <p:txBody>
          <a:bodyPr>
            <a:noAutofit/>
          </a:bodyPr>
          <a:lstStyle>
            <a:lvl1pPr>
              <a:defRPr sz="8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8947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6394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365F"/>
                </a:solidFill>
              </a:defRPr>
            </a:lvl1pPr>
          </a:lstStyle>
          <a:p>
            <a:fld id="{0F022E9B-D363-4FA2-B953-33912FEF5FF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844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9" r:id="rId2"/>
    <p:sldLayoutId id="2147483725" r:id="rId3"/>
    <p:sldLayoutId id="2147483733" r:id="rId4"/>
    <p:sldLayoutId id="2147483734" r:id="rId5"/>
    <p:sldLayoutId id="2147483674" r:id="rId6"/>
    <p:sldLayoutId id="2147483678" r:id="rId7"/>
    <p:sldLayoutId id="2147483681" r:id="rId8"/>
    <p:sldLayoutId id="2147483673" r:id="rId9"/>
    <p:sldLayoutId id="2147483698" r:id="rId10"/>
    <p:sldLayoutId id="2147483676" r:id="rId11"/>
    <p:sldLayoutId id="2147483683" r:id="rId12"/>
    <p:sldLayoutId id="2147483686" r:id="rId13"/>
    <p:sldLayoutId id="2147483697" r:id="rId14"/>
    <p:sldLayoutId id="2147483700" r:id="rId15"/>
    <p:sldLayoutId id="2147483724" r:id="rId16"/>
    <p:sldLayoutId id="2147483723" r:id="rId17"/>
    <p:sldLayoutId id="2147483732" r:id="rId18"/>
    <p:sldLayoutId id="2147483728" r:id="rId19"/>
    <p:sldLayoutId id="2147483730" r:id="rId20"/>
    <p:sldLayoutId id="2147483726" r:id="rId21"/>
    <p:sldLayoutId id="2147483727" r:id="rId22"/>
    <p:sldLayoutId id="2147483731" r:id="rId23"/>
    <p:sldLayoutId id="2147483722" r:id="rId24"/>
    <p:sldLayoutId id="2147483706" r:id="rId25"/>
    <p:sldLayoutId id="2147483735" r:id="rId26"/>
    <p:sldLayoutId id="2147483688" r:id="rId27"/>
    <p:sldLayoutId id="2147483684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36" r:id="rId38"/>
    <p:sldLayoutId id="2147483737" r:id="rId39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365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742950" indent="-742950" algn="l" defTabSz="1371600" rtl="0" eaLnBrk="1" latinLnBrk="0" hangingPunct="1">
        <a:lnSpc>
          <a:spcPct val="90000"/>
        </a:lnSpc>
        <a:spcBef>
          <a:spcPts val="1500"/>
        </a:spcBef>
        <a:buClr>
          <a:schemeClr val="accent2"/>
        </a:buClr>
        <a:buSzPct val="100000"/>
        <a:buFont typeface="游明朝" panose="02020400000000000000" pitchFamily="18" charset="-128"/>
        <a:buChar char="▪"/>
        <a:defRPr lang="en-US" sz="420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1428750" indent="-742950" algn="l" defTabSz="13716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100000"/>
        <a:buFont typeface="游明朝" panose="02020400000000000000" pitchFamily="18" charset="-128"/>
        <a:buChar char="▪"/>
        <a:defRPr lang="en-US" sz="360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885950" indent="-514350" algn="l" defTabSz="1371600" rtl="0" eaLnBrk="1" latinLnBrk="0" hangingPunct="1">
        <a:lnSpc>
          <a:spcPct val="90000"/>
        </a:lnSpc>
        <a:spcBef>
          <a:spcPts val="750"/>
        </a:spcBef>
        <a:buClr>
          <a:schemeClr val="accent3"/>
        </a:buClr>
        <a:buSzPct val="100000"/>
        <a:buFont typeface="游明朝" panose="02020400000000000000" pitchFamily="18" charset="-128"/>
        <a:buChar char="▪"/>
        <a:defRPr lang="en-US" sz="300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2571750" indent="-514350" algn="l" defTabSz="1371600" rtl="0" eaLnBrk="1" latinLnBrk="0" hangingPunct="1">
        <a:lnSpc>
          <a:spcPct val="90000"/>
        </a:lnSpc>
        <a:spcBef>
          <a:spcPts val="750"/>
        </a:spcBef>
        <a:buClr>
          <a:schemeClr val="accent5"/>
        </a:buClr>
        <a:buSzPct val="100000"/>
        <a:buFont typeface="游明朝" panose="02020400000000000000" pitchFamily="18" charset="-128"/>
        <a:buChar char="▪"/>
        <a:defRPr lang="en-US" sz="270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3257550" indent="-514350" algn="l" defTabSz="1371600" rtl="0" eaLnBrk="1" latinLnBrk="0" hangingPunct="1">
        <a:lnSpc>
          <a:spcPct val="90000"/>
        </a:lnSpc>
        <a:spcBef>
          <a:spcPts val="750"/>
        </a:spcBef>
        <a:buClr>
          <a:schemeClr val="accent4"/>
        </a:buClr>
        <a:buSzPct val="100000"/>
        <a:buFont typeface="游明朝" panose="02020400000000000000" pitchFamily="18" charset="-128"/>
        <a:buChar char="▪"/>
        <a:defRPr lang="en-US" sz="270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8F226A-A568-4E87-87E3-CA9AE432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Programming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3386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Recursive </a:t>
            </a:r>
            <a:r>
              <a:rPr lang="en-US" dirty="0" smtClean="0">
                <a:solidFill>
                  <a:schemeClr val="accent1"/>
                </a:solidFill>
              </a:rPr>
              <a:t>Functions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10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A function can </a:t>
            </a:r>
            <a:r>
              <a:rPr lang="en-ZA" b="1" dirty="0"/>
              <a:t>call itself</a:t>
            </a:r>
            <a:r>
              <a:rPr lang="en-ZA" dirty="0"/>
              <a:t>. 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A function that does this is a </a:t>
            </a:r>
            <a:r>
              <a:rPr lang="en-ZA" b="1" dirty="0"/>
              <a:t>recursive function</a:t>
            </a:r>
            <a:r>
              <a:rPr lang="en-ZA" dirty="0"/>
              <a:t>.</a:t>
            </a:r>
          </a:p>
          <a:p>
            <a:pPr>
              <a:buFont typeface="游明朝" panose="02020400000000000000" pitchFamily="18" charset="-128"/>
              <a:buChar char="▪"/>
            </a:pPr>
            <a:endParaRPr lang="en-ZA" dirty="0"/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 </a:t>
            </a:r>
            <a:r>
              <a:rPr lang="en-ZA" sz="3200" b="1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brigand()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print("It was a dark and stormy night, and the head of the brigands said to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Antonio:“Antonio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, tell us a tale”. And so Antonio began:")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</a:t>
            </a:r>
            <a:r>
              <a:rPr lang="en-ZA" sz="3200" b="1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brigand(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b="1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brigand()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71427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Recursive </a:t>
            </a:r>
            <a:r>
              <a:rPr lang="en-US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Functions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11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524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None/>
            </a:pPr>
            <a:r>
              <a:rPr lang="en-ZA" dirty="0"/>
              <a:t>A </a:t>
            </a:r>
            <a:r>
              <a:rPr lang="en-ZA" b="1" i="1" dirty="0"/>
              <a:t>recursive</a:t>
            </a:r>
            <a:r>
              <a:rPr lang="en-ZA" dirty="0"/>
              <a:t> function is a function that includes a call to </a:t>
            </a:r>
            <a:r>
              <a:rPr lang="en-ZA" dirty="0" smtClean="0"/>
              <a:t>itself, based </a:t>
            </a:r>
            <a:r>
              <a:rPr lang="en-ZA" dirty="0"/>
              <a:t>on the general problem-solving technique of breaking down a task into </a:t>
            </a:r>
            <a:r>
              <a:rPr lang="en-ZA" dirty="0" smtClean="0"/>
              <a:t>subtasks.</a:t>
            </a:r>
            <a:endParaRPr lang="en-ZA" dirty="0"/>
          </a:p>
          <a:p>
            <a:pPr marL="91440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Font typeface="Times New Roman"/>
              <a:buNone/>
            </a:pPr>
            <a:endParaRPr lang="en-ZA" dirty="0"/>
          </a:p>
          <a:p>
            <a:pPr marL="1524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None/>
            </a:pPr>
            <a:r>
              <a:rPr lang="en-ZA" dirty="0"/>
              <a:t>Recursion can be used whenever </a:t>
            </a:r>
            <a:r>
              <a:rPr lang="en-ZA" b="1" dirty="0"/>
              <a:t>one subtask is a smaller version of the original task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8423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Defining recursive functions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12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A recursive function </a:t>
            </a:r>
            <a:r>
              <a:rPr lang="en-ZA" b="1" dirty="0"/>
              <a:t>calls </a:t>
            </a:r>
            <a:r>
              <a:rPr lang="en-ZA" b="1" dirty="0" smtClean="0"/>
              <a:t>itself.</a:t>
            </a:r>
            <a:endParaRPr lang="en-ZA" b="1" dirty="0"/>
          </a:p>
          <a:p>
            <a:pPr>
              <a:buFont typeface="游明朝" panose="02020400000000000000" pitchFamily="18" charset="-128"/>
              <a:buChar char="▪"/>
            </a:pPr>
            <a:endParaRPr lang="en-ZA" dirty="0"/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Recursive functions have 2 key elements:</a:t>
            </a:r>
          </a:p>
          <a:p>
            <a:pPr lvl="1"/>
            <a:r>
              <a:rPr lang="en-ZA" dirty="0"/>
              <a:t>one or more </a:t>
            </a:r>
            <a:r>
              <a:rPr lang="en-ZA" b="1" dirty="0"/>
              <a:t>recursive </a:t>
            </a:r>
            <a:r>
              <a:rPr lang="en-ZA" b="1" dirty="0" smtClean="0"/>
              <a:t>calls.</a:t>
            </a:r>
            <a:endParaRPr lang="en-ZA" b="1" dirty="0"/>
          </a:p>
          <a:p>
            <a:pPr lvl="1"/>
            <a:r>
              <a:rPr lang="en-ZA" b="1" dirty="0"/>
              <a:t>stopping condition</a:t>
            </a:r>
            <a:r>
              <a:rPr lang="en-ZA" dirty="0"/>
              <a:t>, or </a:t>
            </a:r>
            <a:r>
              <a:rPr lang="en-ZA" b="1" dirty="0"/>
              <a:t>base case</a:t>
            </a:r>
            <a:r>
              <a:rPr lang="en-ZA" dirty="0"/>
              <a:t>, where no recursion is </a:t>
            </a:r>
            <a:r>
              <a:rPr lang="en-ZA" dirty="0" smtClean="0"/>
              <a:t>required.</a:t>
            </a:r>
            <a:endParaRPr lang="en-ZA" dirty="0"/>
          </a:p>
          <a:p>
            <a:pPr>
              <a:buFont typeface="游明朝" panose="02020400000000000000" pitchFamily="18" charset="-128"/>
              <a:buChar char="▪"/>
            </a:pPr>
            <a:endParaRPr lang="en-ZA" dirty="0"/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Recursion is the equivalent of mathematical induction!</a:t>
            </a:r>
          </a:p>
        </p:txBody>
      </p:sp>
    </p:spTree>
    <p:extLst>
      <p:ext uri="{BB962C8B-B14F-4D97-AF65-F5344CB8AC3E}">
        <p14:creationId xmlns:p14="http://schemas.microsoft.com/office/powerpoint/2010/main" val="199018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Example: Recursive </a:t>
            </a:r>
            <a:r>
              <a:rPr lang="en-US" dirty="0">
                <a:solidFill>
                  <a:schemeClr val="accent1"/>
                </a:solidFill>
              </a:rPr>
              <a:t>F</a:t>
            </a:r>
            <a:r>
              <a:rPr lang="en-US" dirty="0" smtClean="0">
                <a:solidFill>
                  <a:schemeClr val="accent1"/>
                </a:solidFill>
              </a:rPr>
              <a:t>unctions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13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Now, with a </a:t>
            </a:r>
            <a:r>
              <a:rPr lang="en-ZA" b="1" dirty="0"/>
              <a:t>base case</a:t>
            </a:r>
          </a:p>
          <a:p>
            <a:pPr marL="0" indent="0">
              <a:buNone/>
            </a:pPr>
            <a:endParaRPr lang="en-ZA" b="1" dirty="0"/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 brigand(n):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</a:t>
            </a:r>
            <a:r>
              <a:rPr lang="en-ZA" sz="3200" b="1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if n==0: </a:t>
            </a: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b="1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</a:t>
            </a:r>
            <a:r>
              <a:rPr lang="en-ZA" sz="3200" b="1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print(“and he immediately finished.")</a:t>
            </a:r>
            <a:endParaRPr lang="en-ZA" sz="32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else</a:t>
            </a:r>
            <a:r>
              <a:rPr lang="en-ZA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print("It was a dark and stormy night, and the head of the brigands said to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Antonio:“Antonio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, tell us a tale”. And so Antonio began:")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brigand(n-1)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02919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80"/>
              <a:buNone/>
            </a:pPr>
            <a:r>
              <a:rPr lang="en-ZA" dirty="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endParaRPr lang="en-ZA" dirty="0"/>
          </a:p>
          <a:p>
            <a:pPr>
              <a:buFont typeface="游明朝" panose="02020400000000000000" pitchFamily="18" charset="-128"/>
              <a:buChar char="▪"/>
            </a:pP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25939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18702-477B-46DF-99F0-6EF20EEB9A81}"/>
              </a:ext>
            </a:extLst>
          </p:cNvPr>
          <p:cNvSpPr txBox="1">
            <a:spLocks/>
          </p:cNvSpPr>
          <p:nvPr/>
        </p:nvSpPr>
        <p:spPr>
          <a:xfrm>
            <a:off x="623400" y="7459578"/>
            <a:ext cx="17041200" cy="1716505"/>
          </a:xfrm>
          <a:prstGeom prst="rect">
            <a:avLst/>
          </a:prstGeom>
        </p:spPr>
        <p:txBody>
          <a:bodyPr/>
          <a:lstStyle>
            <a:lvl1pPr marL="571500" indent="-5715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n"/>
              <a:defRPr sz="4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●"/>
              <a:defRPr sz="3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buFont typeface="Wingdings" panose="05000000000000000000" pitchFamily="2" charset="2"/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Unless otherwise stated, all materials are copyright of the University of Cape Town</a:t>
            </a: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© University of Cape Town</a:t>
            </a:r>
            <a:endParaRPr lang="en-ZA" sz="3200" dirty="0"/>
          </a:p>
        </p:txBody>
      </p:sp>
      <p:pic>
        <p:nvPicPr>
          <p:cNvPr id="7" name="Google Shape;144;p18">
            <a:extLst>
              <a:ext uri="{FF2B5EF4-FFF2-40B4-BE49-F238E27FC236}">
                <a16:creationId xmlns:a16="http://schemas.microsoft.com/office/drawing/2014/main" id="{0FA537B4-0267-4328-84B6-93CEE6DDF6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32034" y="1749794"/>
            <a:ext cx="10566792" cy="19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832AFE-61C3-4B96-8C49-6C84123550A1}"/>
              </a:ext>
            </a:extLst>
          </p:cNvPr>
          <p:cNvSpPr/>
          <p:nvPr/>
        </p:nvSpPr>
        <p:spPr>
          <a:xfrm rot="5400000">
            <a:off x="9008268" y="-9008268"/>
            <a:ext cx="271463" cy="18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303D13-3EB2-4518-8D0F-66369C9F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96" y="4637686"/>
            <a:ext cx="9110808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8F226A-A568-4E87-87E3-CA9AE432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Programming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29653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38156-37EF-4E21-9A2C-6AED1196B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Hussein Suleman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41907-7497-4027-A820-EC84FBD35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2367" y="6839022"/>
            <a:ext cx="7463504" cy="554594"/>
          </a:xfrm>
        </p:spPr>
        <p:txBody>
          <a:bodyPr/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82252-B531-49FD-894B-21F3F6EA8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ACBE67D-1164-45D6-9CA3-BB612C57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Recursion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29DA1-4BEA-4954-83BB-C2388718C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Factorial</a:t>
            </a:r>
            <a:endParaRPr lang="en-US" dirty="0"/>
          </a:p>
        </p:txBody>
      </p:sp>
      <p:sp>
        <p:nvSpPr>
          <p:cNvPr id="7" name="Text Placeholder 6" hidden="1">
            <a:extLst>
              <a:ext uri="{FF2B5EF4-FFF2-40B4-BE49-F238E27FC236}">
                <a16:creationId xmlns:a16="http://schemas.microsoft.com/office/drawing/2014/main" id="{6F677291-A277-4595-B9F7-70C1E3DBD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 March 2021</a:t>
            </a:r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CB57A1-7C14-4CA6-92A7-283C8747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745" y="5718142"/>
            <a:ext cx="2621578" cy="262157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EAF21FB-4663-4756-B455-D35FFA81A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3638" y="3554717"/>
            <a:ext cx="10433276" cy="804021"/>
          </a:xfrm>
        </p:spPr>
        <p:txBody>
          <a:bodyPr/>
          <a:lstStyle/>
          <a:p>
            <a:r>
              <a:rPr lang="en-US" dirty="0"/>
              <a:t>CSC1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863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E173-1DA4-47E5-856E-B0C6B5A4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Factorial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27904-7623-429C-899A-25915FC8A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/>
              <a:t>Hussein Suleman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A0E7C-4D2F-4313-A6EC-940A0FE17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24D65-92DA-432E-A230-7281F35F6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University of Cape Town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70228E-3798-4331-99A1-F76C6374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en-ZA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FC81243C-1E16-45DA-B9E2-4E11441A6103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3656891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480C9-FF7C-4BDA-B020-13875ED34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F022E9B-D363-4FA2-B953-33912FEF5FF8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rgbClr val="00365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00365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C1DF3-89B3-462E-853E-EBCEB8E4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F6224-54F6-433C-86CE-4128B6184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Why is recursion important?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endParaRPr lang="en-ZA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3BA40-E95F-4260-92F4-50E8B80F85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617220" indent="-571500"/>
            <a:r>
              <a:rPr lang="en-US" dirty="0"/>
              <a:t>A </a:t>
            </a:r>
            <a:r>
              <a:rPr lang="en-US" dirty="0" smtClean="0"/>
              <a:t>– </a:t>
            </a:r>
            <a:r>
              <a:rPr lang="en-US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define problems in terms of smaller problems</a:t>
            </a:r>
            <a:endParaRPr lang="en-US" dirty="0"/>
          </a:p>
          <a:p>
            <a:pPr marL="617220" indent="-571500"/>
            <a:r>
              <a:rPr lang="en-US" dirty="0"/>
              <a:t>B </a:t>
            </a:r>
            <a:r>
              <a:rPr lang="en-US" dirty="0" smtClean="0"/>
              <a:t>– </a:t>
            </a:r>
            <a:r>
              <a:rPr lang="en-ZA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elegant and natural solutions</a:t>
            </a:r>
            <a:endParaRPr lang="en-US" sz="3600" dirty="0"/>
          </a:p>
          <a:p>
            <a:pPr marL="617220" indent="-571500"/>
            <a:r>
              <a:rPr lang="en-US" dirty="0"/>
              <a:t>C </a:t>
            </a:r>
            <a:r>
              <a:rPr lang="en-US" dirty="0" smtClean="0"/>
              <a:t>–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analogous to mathematical induction</a:t>
            </a:r>
            <a:endParaRPr lang="en-US" sz="3600" dirty="0"/>
          </a:p>
          <a:p>
            <a:pPr marL="617220" indent="-571500"/>
            <a:r>
              <a:rPr lang="en-US" dirty="0"/>
              <a:t>D </a:t>
            </a:r>
            <a:r>
              <a:rPr lang="en-US" dirty="0" smtClean="0"/>
              <a:t>– 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all of the above</a:t>
            </a:r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981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480C9-FF7C-4BDA-B020-13875ED34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F022E9B-D363-4FA2-B953-33912FEF5FF8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rgbClr val="00365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00365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C1DF3-89B3-462E-853E-EBCEB8E4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F6224-54F6-433C-86CE-4128B6184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Why is recursion important?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endParaRPr lang="en-ZA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3BA40-E95F-4260-92F4-50E8B80F85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617220" indent="-571500"/>
            <a:r>
              <a:rPr lang="en-US" dirty="0"/>
              <a:t>A </a:t>
            </a:r>
            <a:r>
              <a:rPr lang="en-US" dirty="0" smtClean="0"/>
              <a:t>– </a:t>
            </a:r>
            <a:r>
              <a:rPr lang="en-US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define problems in terms of smaller problems</a:t>
            </a:r>
            <a:endParaRPr lang="en-US" dirty="0"/>
          </a:p>
          <a:p>
            <a:pPr marL="617220" indent="-571500"/>
            <a:r>
              <a:rPr lang="en-US" dirty="0"/>
              <a:t>B </a:t>
            </a:r>
            <a:r>
              <a:rPr lang="en-US" dirty="0" smtClean="0"/>
              <a:t>– </a:t>
            </a:r>
            <a:r>
              <a:rPr lang="en-ZA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elegant and natural solutions</a:t>
            </a:r>
            <a:endParaRPr lang="en-US" sz="3600" dirty="0"/>
          </a:p>
          <a:p>
            <a:pPr marL="617220" indent="-571500"/>
            <a:r>
              <a:rPr lang="en-US" dirty="0"/>
              <a:t>C </a:t>
            </a:r>
            <a:r>
              <a:rPr lang="en-US" dirty="0" smtClean="0"/>
              <a:t>–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analogous to mathematical induction</a:t>
            </a:r>
            <a:endParaRPr lang="en-US" sz="3600" dirty="0"/>
          </a:p>
          <a:p>
            <a:pPr marL="617220" indent="-571500"/>
            <a:r>
              <a:rPr lang="en-US" dirty="0"/>
              <a:t>D </a:t>
            </a:r>
            <a:r>
              <a:rPr lang="en-US" dirty="0" smtClean="0"/>
              <a:t>– 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all of the above</a:t>
            </a:r>
            <a:endParaRPr lang="en-US" dirty="0"/>
          </a:p>
          <a:p>
            <a:endParaRPr lang="en-ZA" dirty="0"/>
          </a:p>
        </p:txBody>
      </p:sp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69D0893C-3228-4D2C-9130-072A20FD44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42" y="6482620"/>
            <a:ext cx="1015120" cy="9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9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38156-37EF-4E21-9A2C-6AED1196B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Hussein Suleman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41907-7497-4027-A820-EC84FBD35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2367" y="6839022"/>
            <a:ext cx="7463504" cy="554594"/>
          </a:xfrm>
        </p:spPr>
        <p:txBody>
          <a:bodyPr/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82252-B531-49FD-894B-21F3F6EA8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ACBE67D-1164-45D6-9CA3-BB612C57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Recursion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29DA1-4BEA-4954-83BB-C2388718C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Concept of Recursion</a:t>
            </a:r>
            <a:endParaRPr lang="en-US" dirty="0"/>
          </a:p>
        </p:txBody>
      </p:sp>
      <p:sp>
        <p:nvSpPr>
          <p:cNvPr id="7" name="Text Placeholder 6" hidden="1">
            <a:extLst>
              <a:ext uri="{FF2B5EF4-FFF2-40B4-BE49-F238E27FC236}">
                <a16:creationId xmlns:a16="http://schemas.microsoft.com/office/drawing/2014/main" id="{6F677291-A277-4595-B9F7-70C1E3DBD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 March 2021</a:t>
            </a:r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CB57A1-7C14-4CA6-92A7-283C8747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745" y="5718142"/>
            <a:ext cx="2621578" cy="262157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EAF21FB-4663-4756-B455-D35FFA81A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3638" y="3554717"/>
            <a:ext cx="10433276" cy="804021"/>
          </a:xfrm>
        </p:spPr>
        <p:txBody>
          <a:bodyPr/>
          <a:lstStyle/>
          <a:p>
            <a:r>
              <a:rPr lang="en-US" dirty="0"/>
              <a:t>CSC1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5780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480C9-FF7C-4BDA-B020-13875ED34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F022E9B-D363-4FA2-B953-33912FEF5FF8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rgbClr val="00365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00365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C1DF3-89B3-462E-853E-EBCEB8E4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F6224-54F6-433C-86CE-4128B6184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What are the features present in most recursive functions?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endParaRPr lang="en-ZA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3BA40-E95F-4260-92F4-50E8B80F85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617220" indent="-571500"/>
            <a:r>
              <a:rPr lang="en-US" dirty="0"/>
              <a:t>A </a:t>
            </a:r>
            <a:r>
              <a:rPr lang="en-US" dirty="0" smtClean="0"/>
              <a:t>– </a:t>
            </a:r>
            <a:r>
              <a:rPr lang="en-ZA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function that is nested, nonlocal</a:t>
            </a:r>
            <a:endParaRPr lang="en-US" dirty="0"/>
          </a:p>
          <a:p>
            <a:pPr marL="617220" indent="-571500"/>
            <a:r>
              <a:rPr lang="en-US" dirty="0"/>
              <a:t>B </a:t>
            </a:r>
            <a:r>
              <a:rPr lang="en-US" dirty="0" smtClean="0"/>
              <a:t>–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function that calls itself, 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base case</a:t>
            </a:r>
            <a:endParaRPr lang="en-US" sz="3600" dirty="0"/>
          </a:p>
          <a:p>
            <a:pPr marL="617220" indent="-571500"/>
            <a:r>
              <a:rPr lang="en-US" dirty="0"/>
              <a:t>C </a:t>
            </a:r>
            <a:r>
              <a:rPr lang="en-US" dirty="0" smtClean="0"/>
              <a:t>– 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global variables, main calling functions</a:t>
            </a:r>
            <a:endParaRPr lang="en-US" sz="3600" dirty="0"/>
          </a:p>
          <a:p>
            <a:pPr marL="617220" indent="-571500"/>
            <a:r>
              <a:rPr lang="en-US" dirty="0"/>
              <a:t>D </a:t>
            </a:r>
            <a:r>
              <a:rPr lang="en-US" dirty="0" smtClean="0"/>
              <a:t>–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modules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ZA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main ()</a:t>
            </a:r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2083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480C9-FF7C-4BDA-B020-13875ED34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F022E9B-D363-4FA2-B953-33912FEF5FF8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rgbClr val="00365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00365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C1DF3-89B3-462E-853E-EBCEB8E4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F6224-54F6-433C-86CE-4128B6184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What are the features present in most recursive functions?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endParaRPr lang="en-ZA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3BA40-E95F-4260-92F4-50E8B80F85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617220" indent="-571500"/>
            <a:r>
              <a:rPr lang="en-US" dirty="0"/>
              <a:t>A </a:t>
            </a:r>
            <a:r>
              <a:rPr lang="en-US" dirty="0" smtClean="0"/>
              <a:t>– </a:t>
            </a:r>
            <a:r>
              <a:rPr lang="en-ZA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function that is nested, nonlocal</a:t>
            </a:r>
            <a:endParaRPr lang="en-US" dirty="0"/>
          </a:p>
          <a:p>
            <a:pPr marL="617220" indent="-571500"/>
            <a:r>
              <a:rPr lang="en-US" dirty="0"/>
              <a:t>B </a:t>
            </a:r>
            <a:r>
              <a:rPr lang="en-US" dirty="0" smtClean="0"/>
              <a:t>– 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function that calls itself, 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base case</a:t>
            </a:r>
            <a:endParaRPr lang="en-US" sz="3600" dirty="0"/>
          </a:p>
          <a:p>
            <a:pPr marL="617220" indent="-571500"/>
            <a:r>
              <a:rPr lang="en-US" dirty="0"/>
              <a:t>C </a:t>
            </a:r>
            <a:r>
              <a:rPr lang="en-US" dirty="0" smtClean="0"/>
              <a:t>– 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global variables, main calling functions</a:t>
            </a:r>
            <a:endParaRPr lang="en-US" sz="3600" dirty="0"/>
          </a:p>
          <a:p>
            <a:pPr marL="617220" indent="-571500"/>
            <a:r>
              <a:rPr lang="en-US" dirty="0"/>
              <a:t>D </a:t>
            </a:r>
            <a:r>
              <a:rPr lang="en-US" dirty="0" smtClean="0"/>
              <a:t>–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modules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ZA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ZA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ZA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main ()</a:t>
            </a:r>
            <a:endParaRPr lang="en-US" dirty="0"/>
          </a:p>
          <a:p>
            <a:endParaRPr lang="en-ZA" dirty="0"/>
          </a:p>
        </p:txBody>
      </p:sp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69D0893C-3228-4D2C-9130-072A20FD44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334" y="5019580"/>
            <a:ext cx="1015120" cy="9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95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Recursion: Factorial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22</a:t>
            </a:fld>
            <a:endParaRPr lang="en-ZA"/>
          </a:p>
        </p:txBody>
      </p:sp>
      <p:sp>
        <p:nvSpPr>
          <p:cNvPr id="18" name="Google Shape;366;p68">
            <a:extLst>
              <a:ext uri="{FF2B5EF4-FFF2-40B4-BE49-F238E27FC236}">
                <a16:creationId xmlns:a16="http://schemas.microsoft.com/office/drawing/2014/main" id="{911722C4-2010-4645-A1BE-2CC60615D7F9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Classic introductory example - Factorial function:</a:t>
            </a:r>
          </a:p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Google Shape;367;p68">
            <a:extLst>
              <a:ext uri="{FF2B5EF4-FFF2-40B4-BE49-F238E27FC236}">
                <a16:creationId xmlns:a16="http://schemas.microsoft.com/office/drawing/2014/main" id="{367287C0-18DF-489C-920E-0A5230B639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04234" y="3886201"/>
            <a:ext cx="6534150" cy="7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68;p68">
            <a:extLst>
              <a:ext uri="{FF2B5EF4-FFF2-40B4-BE49-F238E27FC236}">
                <a16:creationId xmlns:a16="http://schemas.microsoft.com/office/drawing/2014/main" id="{3644F69B-696A-4DB2-B684-12488C785A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4358" y="7595047"/>
            <a:ext cx="1549097" cy="65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9;p68">
            <a:extLst>
              <a:ext uri="{FF2B5EF4-FFF2-40B4-BE49-F238E27FC236}">
                <a16:creationId xmlns:a16="http://schemas.microsoft.com/office/drawing/2014/main" id="{7133B23D-6E5A-4B89-8A73-E425D0920B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0121" y="6341026"/>
            <a:ext cx="6066054" cy="12801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70;p68">
            <a:extLst>
              <a:ext uri="{FF2B5EF4-FFF2-40B4-BE49-F238E27FC236}">
                <a16:creationId xmlns:a16="http://schemas.microsoft.com/office/drawing/2014/main" id="{C8ED4DBE-8B98-4C66-A335-B1821634D26E}"/>
              </a:ext>
            </a:extLst>
          </p:cNvPr>
          <p:cNvSpPr/>
          <p:nvPr/>
        </p:nvSpPr>
        <p:spPr>
          <a:xfrm>
            <a:off x="12750070" y="6689095"/>
            <a:ext cx="33432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n&gt;=1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750"/>
              <a:buFont typeface="Times New Roman"/>
              <a:buNone/>
            </a:pPr>
            <a:endParaRPr sz="30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" name="Google Shape;371;p68">
            <a:extLst>
              <a:ext uri="{FF2B5EF4-FFF2-40B4-BE49-F238E27FC236}">
                <a16:creationId xmlns:a16="http://schemas.microsoft.com/office/drawing/2014/main" id="{52D3DBBF-3638-4CE9-B166-87F5C8109252}"/>
              </a:ext>
            </a:extLst>
          </p:cNvPr>
          <p:cNvSpPr/>
          <p:nvPr/>
        </p:nvSpPr>
        <p:spPr>
          <a:xfrm>
            <a:off x="5679125" y="8433486"/>
            <a:ext cx="615925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stopping condition, or base case</a:t>
            </a:r>
            <a:endParaRPr sz="28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72;p68">
            <a:extLst>
              <a:ext uri="{FF2B5EF4-FFF2-40B4-BE49-F238E27FC236}">
                <a16:creationId xmlns:a16="http://schemas.microsoft.com/office/drawing/2014/main" id="{FBFAA821-648C-4774-ABC4-D8138794480C}"/>
              </a:ext>
            </a:extLst>
          </p:cNvPr>
          <p:cNvSpPr/>
          <p:nvPr/>
        </p:nvSpPr>
        <p:spPr>
          <a:xfrm>
            <a:off x="5679125" y="5997986"/>
            <a:ext cx="29519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</a:t>
            </a:r>
            <a:r>
              <a:rPr lang="en-US" sz="28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recursive call</a:t>
            </a:r>
            <a:endParaRPr sz="28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53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Recursion: </a:t>
            </a:r>
            <a:r>
              <a:rPr lang="en-US" dirty="0" smtClean="0">
                <a:solidFill>
                  <a:schemeClr val="accent1"/>
                </a:solidFill>
              </a:rPr>
              <a:t>Factorial - derivation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23</a:t>
            </a:fld>
            <a:endParaRPr lang="en-ZA"/>
          </a:p>
        </p:txBody>
      </p:sp>
      <p:sp>
        <p:nvSpPr>
          <p:cNvPr id="18" name="Google Shape;366;p68">
            <a:extLst>
              <a:ext uri="{FF2B5EF4-FFF2-40B4-BE49-F238E27FC236}">
                <a16:creationId xmlns:a16="http://schemas.microsoft.com/office/drawing/2014/main" id="{911722C4-2010-4645-A1BE-2CC60615D7F9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lang="en-US" kern="0" dirty="0" smtClean="0"/>
              <a:t>We know:</a:t>
            </a: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n!= 1</a:t>
            </a:r>
            <a:r>
              <a:rPr kumimoji="0" lang="en-US" sz="4200" b="0" i="0" u="none" strike="noStrike" kern="0" cap="none" spc="0" normalizeH="0" noProof="0" dirty="0" smtClean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x 2 x 3 x 4 … (n-2) x (n-1) x n</a:t>
            </a: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lang="en-US" kern="0" dirty="0" smtClean="0"/>
              <a:t>Then,</a:t>
            </a:r>
          </a:p>
          <a:p>
            <a:pPr lvl="0" defTabSz="914400">
              <a:buClr>
                <a:srgbClr val="D95F29"/>
              </a:buClr>
              <a:buNone/>
              <a:defRPr/>
            </a:pPr>
            <a:r>
              <a:rPr lang="en-US" kern="0" dirty="0" smtClean="0"/>
              <a:t>(n-1)!= </a:t>
            </a:r>
            <a:r>
              <a:rPr lang="en-US" kern="0" dirty="0"/>
              <a:t>1 x 2 x 3 x 4 … (n-2) x (n-1</a:t>
            </a:r>
            <a:r>
              <a:rPr lang="en-US" kern="0" dirty="0" smtClean="0"/>
              <a:t>)</a:t>
            </a:r>
          </a:p>
          <a:p>
            <a:pPr lvl="0" defTabSz="914400">
              <a:buClr>
                <a:srgbClr val="D95F29"/>
              </a:buClr>
              <a:buNone/>
              <a:defRPr/>
            </a:pPr>
            <a:endParaRPr lang="en-US" kern="0" dirty="0"/>
          </a:p>
          <a:p>
            <a:pPr lvl="0" defTabSz="914400">
              <a:buClr>
                <a:srgbClr val="D95F29"/>
              </a:buClr>
              <a:buNone/>
              <a:defRPr/>
            </a:pPr>
            <a:r>
              <a:rPr lang="en-US" kern="0" dirty="0" smtClean="0"/>
              <a:t>Thus, n! = n x (n-1)!</a:t>
            </a:r>
          </a:p>
          <a:p>
            <a:pPr lvl="0" defTabSz="914400">
              <a:buClr>
                <a:srgbClr val="D95F29"/>
              </a:buClr>
              <a:buNone/>
              <a:defRPr/>
            </a:pPr>
            <a:r>
              <a:rPr lang="en-US" kern="0" dirty="0" smtClean="0"/>
              <a:t>This is a recursive definition in terms of a smaller problem.</a:t>
            </a:r>
          </a:p>
          <a:p>
            <a:pPr lvl="0" defTabSz="914400">
              <a:buClr>
                <a:srgbClr val="D95F29"/>
              </a:buClr>
              <a:buNone/>
              <a:defRPr/>
            </a:pPr>
            <a:r>
              <a:rPr lang="en-US" kern="0" dirty="0" smtClean="0"/>
              <a:t>All, we then need is a stopping condition, and n=0 works since factorials are defined for natural numbers.</a:t>
            </a:r>
            <a:endParaRPr lang="en-US" kern="0" dirty="0"/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8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Recursive Factorial function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24</a:t>
            </a:fld>
            <a:endParaRPr lang="en-ZA"/>
          </a:p>
        </p:txBody>
      </p:sp>
      <p:sp>
        <p:nvSpPr>
          <p:cNvPr id="7" name="Google Shape;378;p69">
            <a:extLst>
              <a:ext uri="{FF2B5EF4-FFF2-40B4-BE49-F238E27FC236}">
                <a16:creationId xmlns:a16="http://schemas.microsoft.com/office/drawing/2014/main" id="{A2D5BD55-CECD-406E-B414-593EAEF0EEA9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742950" indent="-74295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2"/>
              </a:buClr>
              <a:buSzPct val="100000"/>
              <a:buFont typeface="游明朝" panose="02020400000000000000" pitchFamily="18" charset="-128"/>
              <a:buChar char="▪"/>
              <a:defRPr lang="en-US" sz="42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428750" indent="-7429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游明朝" panose="02020400000000000000" pitchFamily="18" charset="-128"/>
              <a:buChar char="▪"/>
              <a:defRPr lang="en-US" sz="36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SzPct val="100000"/>
              <a:buFont typeface="游明朝" panose="02020400000000000000" pitchFamily="18" charset="-128"/>
              <a:buChar char="▪"/>
              <a:defRPr lang="en-US" sz="3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717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SzPct val="100000"/>
              <a:buFont typeface="游明朝" panose="02020400000000000000" pitchFamily="18" charset="-128"/>
              <a:buChar char="▪"/>
              <a:defRPr lang="en-US" sz="27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575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4"/>
              </a:buClr>
              <a:buSzPct val="100000"/>
              <a:buFont typeface="游明朝" panose="02020400000000000000" pitchFamily="18" charset="-128"/>
              <a:buChar char="▪"/>
              <a:defRPr lang="en-US" sz="27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" indent="0">
              <a:buSzPts val="3360"/>
              <a:buFont typeface="游明朝" panose="02020400000000000000" pitchFamily="18" charset="-128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factRec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(n):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240" indent="0">
              <a:buSzPts val="3360"/>
              <a:buFont typeface="游明朝" panose="02020400000000000000" pitchFamily="18" charset="-128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if n==0: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240" indent="0">
              <a:buSzPts val="3360"/>
              <a:buFont typeface="游明朝" panose="02020400000000000000" pitchFamily="18" charset="-128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return 1  </a:t>
            </a:r>
            <a:r>
              <a:rPr lang="en-ZA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#base case – ends recursion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240" indent="0">
              <a:buSzPts val="3360"/>
              <a:buFont typeface="游明朝" panose="02020400000000000000" pitchFamily="18" charset="-128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else: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240" indent="0">
              <a:buSzPts val="3360"/>
              <a:buFont typeface="游明朝" panose="02020400000000000000" pitchFamily="18" charset="-128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return n*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factRec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(n-1) 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240" indent="0">
              <a:buSzPts val="3360"/>
              <a:buFont typeface="游明朝" panose="02020400000000000000" pitchFamily="18" charset="-128"/>
              <a:buNone/>
            </a:pPr>
            <a:r>
              <a:rPr lang="en-ZA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	#recursive call – does a little work and uses the results from smaller version of same problem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228600">
              <a:buSzPts val="3360"/>
              <a:buFont typeface="游明朝" panose="02020400000000000000" pitchFamily="18" charset="-128"/>
              <a:buNone/>
            </a:pPr>
            <a:endParaRPr lang="en-ZA" dirty="0"/>
          </a:p>
        </p:txBody>
      </p:sp>
      <p:sp>
        <p:nvSpPr>
          <p:cNvPr id="8" name="Google Shape;379;p69">
            <a:extLst>
              <a:ext uri="{FF2B5EF4-FFF2-40B4-BE49-F238E27FC236}">
                <a16:creationId xmlns:a16="http://schemas.microsoft.com/office/drawing/2014/main" id="{21F6CA9A-6010-4865-8246-CFF631BC093C}"/>
              </a:ext>
            </a:extLst>
          </p:cNvPr>
          <p:cNvSpPr txBox="1"/>
          <p:nvPr/>
        </p:nvSpPr>
        <p:spPr>
          <a:xfrm>
            <a:off x="9307354" y="2656703"/>
            <a:ext cx="7192486" cy="1295400"/>
          </a:xfrm>
          <a:prstGeom prst="rect">
            <a:avLst/>
          </a:prstGeom>
          <a:noFill/>
          <a:ln w="38100" cap="flat" cmpd="sng">
            <a:solidFill>
              <a:srgbClr val="4184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5000" tIns="67500" rIns="135000" bIns="67500" anchor="t" anchorCtr="0">
            <a:noAutofit/>
          </a:bodyPr>
          <a:lstStyle/>
          <a:p>
            <a:pPr marL="1079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35393B"/>
                </a:solidFill>
                <a:latin typeface="Arial"/>
                <a:ea typeface="Arial"/>
                <a:cs typeface="Arial"/>
                <a:sym typeface="Arial"/>
              </a:rPr>
              <a:t>function definition</a:t>
            </a:r>
            <a:r>
              <a:rPr lang="en-US" sz="3600" b="0" i="0" u="none" strike="noStrike" cap="none" dirty="0">
                <a:solidFill>
                  <a:srgbClr val="35393B"/>
                </a:solidFill>
                <a:latin typeface="Arial"/>
                <a:ea typeface="Arial"/>
                <a:cs typeface="Arial"/>
                <a:sym typeface="Arial"/>
              </a:rPr>
              <a:t> – must have parameter</a:t>
            </a:r>
            <a:endParaRPr dirty="0"/>
          </a:p>
        </p:txBody>
      </p:sp>
      <p:cxnSp>
        <p:nvCxnSpPr>
          <p:cNvPr id="11" name="Google Shape;380;p69">
            <a:extLst>
              <a:ext uri="{FF2B5EF4-FFF2-40B4-BE49-F238E27FC236}">
                <a16:creationId xmlns:a16="http://schemas.microsoft.com/office/drawing/2014/main" id="{8EFFAFB6-9244-4B96-B33A-B8B70291AE8E}"/>
              </a:ext>
            </a:extLst>
          </p:cNvPr>
          <p:cNvCxnSpPr>
            <a:cxnSpLocks/>
          </p:cNvCxnSpPr>
          <p:nvPr/>
        </p:nvCxnSpPr>
        <p:spPr>
          <a:xfrm flipH="1">
            <a:off x="5394960" y="3169920"/>
            <a:ext cx="3912394" cy="0"/>
          </a:xfrm>
          <a:prstGeom prst="straightConnector1">
            <a:avLst/>
          </a:prstGeom>
          <a:noFill/>
          <a:ln w="38100" cap="flat" cmpd="sng">
            <a:solidFill>
              <a:srgbClr val="4184A5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35504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Further explanation - Recursion: Factorial</a:t>
            </a:r>
            <a:endParaRPr lang="en-Z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25</a:t>
            </a:fld>
            <a:endParaRPr lang="en-ZA"/>
          </a:p>
        </p:txBody>
      </p:sp>
      <p:sp>
        <p:nvSpPr>
          <p:cNvPr id="23" name="Google Shape;408;p71">
            <a:extLst>
              <a:ext uri="{FF2B5EF4-FFF2-40B4-BE49-F238E27FC236}">
                <a16:creationId xmlns:a16="http://schemas.microsoft.com/office/drawing/2014/main" id="{1671ADBA-99D7-4456-AC6D-5B453FC69CF2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Classic introductory example - Factorial function:</a:t>
            </a:r>
          </a:p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Google Shape;409;p71">
            <a:extLst>
              <a:ext uri="{FF2B5EF4-FFF2-40B4-BE49-F238E27FC236}">
                <a16:creationId xmlns:a16="http://schemas.microsoft.com/office/drawing/2014/main" id="{6368859D-99F8-4612-98AA-B281DEF86D0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4242" y="4249799"/>
            <a:ext cx="6534150" cy="7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10;p71">
            <a:extLst>
              <a:ext uri="{FF2B5EF4-FFF2-40B4-BE49-F238E27FC236}">
                <a16:creationId xmlns:a16="http://schemas.microsoft.com/office/drawing/2014/main" id="{807315D9-2CD9-4219-B48D-D0EEEA70A5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400" y="6192898"/>
            <a:ext cx="1554956" cy="65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11;p71">
            <a:extLst>
              <a:ext uri="{FF2B5EF4-FFF2-40B4-BE49-F238E27FC236}">
                <a16:creationId xmlns:a16="http://schemas.microsoft.com/office/drawing/2014/main" id="{C30B3B8B-ED25-4E93-98A7-57F566D87D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4242" y="5328504"/>
            <a:ext cx="4400550" cy="7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12;p71">
            <a:extLst>
              <a:ext uri="{FF2B5EF4-FFF2-40B4-BE49-F238E27FC236}">
                <a16:creationId xmlns:a16="http://schemas.microsoft.com/office/drawing/2014/main" id="{CBBF4B4C-91D8-485B-BA56-C51C8021B3C1}"/>
              </a:ext>
            </a:extLst>
          </p:cNvPr>
          <p:cNvSpPr/>
          <p:nvPr/>
        </p:nvSpPr>
        <p:spPr>
          <a:xfrm>
            <a:off x="12492908" y="4258408"/>
            <a:ext cx="33432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n&gt;=1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750"/>
              <a:buFont typeface="Times New Roman"/>
              <a:buNone/>
            </a:pPr>
            <a:endParaRPr sz="30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8" name="Google Shape;413;p71">
            <a:extLst>
              <a:ext uri="{FF2B5EF4-FFF2-40B4-BE49-F238E27FC236}">
                <a16:creationId xmlns:a16="http://schemas.microsoft.com/office/drawing/2014/main" id="{550D82DF-1AC0-42FF-8DBB-73A65D153D7C}"/>
              </a:ext>
            </a:extLst>
          </p:cNvPr>
          <p:cNvSpPr/>
          <p:nvPr/>
        </p:nvSpPr>
        <p:spPr>
          <a:xfrm>
            <a:off x="7138350" y="6409591"/>
            <a:ext cx="426270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stopping condition, or base case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414;p71">
            <a:extLst>
              <a:ext uri="{FF2B5EF4-FFF2-40B4-BE49-F238E27FC236}">
                <a16:creationId xmlns:a16="http://schemas.microsoft.com/office/drawing/2014/main" id="{FDFF4756-177D-4C88-B960-511F039B9E3F}"/>
              </a:ext>
            </a:extLst>
          </p:cNvPr>
          <p:cNvSpPr/>
          <p:nvPr/>
        </p:nvSpPr>
        <p:spPr>
          <a:xfrm>
            <a:off x="9624375" y="5438041"/>
            <a:ext cx="19768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recursive call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15;p71">
            <a:extLst>
              <a:ext uri="{FF2B5EF4-FFF2-40B4-BE49-F238E27FC236}">
                <a16:creationId xmlns:a16="http://schemas.microsoft.com/office/drawing/2014/main" id="{F27BB47C-2F40-44C6-A3A7-22F50CFDCDE5}"/>
              </a:ext>
            </a:extLst>
          </p:cNvPr>
          <p:cNvSpPr/>
          <p:nvPr/>
        </p:nvSpPr>
        <p:spPr>
          <a:xfrm>
            <a:off x="4871399" y="7921686"/>
            <a:ext cx="5941218" cy="108108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5!=5*4!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16;p71">
            <a:extLst>
              <a:ext uri="{FF2B5EF4-FFF2-40B4-BE49-F238E27FC236}">
                <a16:creationId xmlns:a16="http://schemas.microsoft.com/office/drawing/2014/main" id="{36728CC8-1016-4F8C-A767-D2B8AD75C844}"/>
              </a:ext>
            </a:extLst>
          </p:cNvPr>
          <p:cNvSpPr/>
          <p:nvPr/>
        </p:nvSpPr>
        <p:spPr>
          <a:xfrm>
            <a:off x="6549915" y="7921686"/>
            <a:ext cx="4262704" cy="97155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4*3!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417;p71">
            <a:extLst>
              <a:ext uri="{FF2B5EF4-FFF2-40B4-BE49-F238E27FC236}">
                <a16:creationId xmlns:a16="http://schemas.microsoft.com/office/drawing/2014/main" id="{4DDC9210-3969-406C-B750-66973BDB4001}"/>
              </a:ext>
            </a:extLst>
          </p:cNvPr>
          <p:cNvSpPr/>
          <p:nvPr/>
        </p:nvSpPr>
        <p:spPr>
          <a:xfrm>
            <a:off x="7327900" y="7921686"/>
            <a:ext cx="3484717" cy="86439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3*2!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418;p71">
            <a:extLst>
              <a:ext uri="{FF2B5EF4-FFF2-40B4-BE49-F238E27FC236}">
                <a16:creationId xmlns:a16="http://schemas.microsoft.com/office/drawing/2014/main" id="{71CC4A86-5929-4C18-BD7A-85FA09EBB616}"/>
              </a:ext>
            </a:extLst>
          </p:cNvPr>
          <p:cNvSpPr/>
          <p:nvPr/>
        </p:nvSpPr>
        <p:spPr>
          <a:xfrm>
            <a:off x="8026400" y="7921686"/>
            <a:ext cx="2786218" cy="75723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2*1!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419;p71">
            <a:extLst>
              <a:ext uri="{FF2B5EF4-FFF2-40B4-BE49-F238E27FC236}">
                <a16:creationId xmlns:a16="http://schemas.microsoft.com/office/drawing/2014/main" id="{61A4E9D6-A330-4C84-AFE7-0FEE341B7FEC}"/>
              </a:ext>
            </a:extLst>
          </p:cNvPr>
          <p:cNvSpPr/>
          <p:nvPr/>
        </p:nvSpPr>
        <p:spPr>
          <a:xfrm>
            <a:off x="8867137" y="7921686"/>
            <a:ext cx="1945481" cy="75723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1*0!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420;p71">
            <a:extLst>
              <a:ext uri="{FF2B5EF4-FFF2-40B4-BE49-F238E27FC236}">
                <a16:creationId xmlns:a16="http://schemas.microsoft.com/office/drawing/2014/main" id="{1029DD4B-5CFF-484F-AA82-8AEBD0582F10}"/>
              </a:ext>
            </a:extLst>
          </p:cNvPr>
          <p:cNvSpPr/>
          <p:nvPr/>
        </p:nvSpPr>
        <p:spPr>
          <a:xfrm>
            <a:off x="9624374" y="7921686"/>
            <a:ext cx="1188243" cy="75723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522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Further explanation - Recursion: Factorial</a:t>
            </a:r>
            <a:endParaRPr lang="en-Z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26</a:t>
            </a:fld>
            <a:endParaRPr lang="en-ZA"/>
          </a:p>
        </p:txBody>
      </p:sp>
      <p:sp>
        <p:nvSpPr>
          <p:cNvPr id="20" name="Google Shape;428;p72">
            <a:extLst>
              <a:ext uri="{FF2B5EF4-FFF2-40B4-BE49-F238E27FC236}">
                <a16:creationId xmlns:a16="http://schemas.microsoft.com/office/drawing/2014/main" id="{B7251FA7-DAFF-4472-9F92-F0E61056A5C1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Classic introductory example - Factorial function:</a:t>
            </a:r>
          </a:p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" name="Google Shape;429;p72">
            <a:extLst>
              <a:ext uri="{FF2B5EF4-FFF2-40B4-BE49-F238E27FC236}">
                <a16:creationId xmlns:a16="http://schemas.microsoft.com/office/drawing/2014/main" id="{F803603C-4842-4937-8CAC-6DFEFAEF61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1440" y="4320139"/>
            <a:ext cx="6534150" cy="7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30;p72">
            <a:extLst>
              <a:ext uri="{FF2B5EF4-FFF2-40B4-BE49-F238E27FC236}">
                <a16:creationId xmlns:a16="http://schemas.microsoft.com/office/drawing/2014/main" id="{4A290C3F-A997-4A92-B4C6-5BCFB86D69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8598" y="6263238"/>
            <a:ext cx="1554956" cy="65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31;p72">
            <a:extLst>
              <a:ext uri="{FF2B5EF4-FFF2-40B4-BE49-F238E27FC236}">
                <a16:creationId xmlns:a16="http://schemas.microsoft.com/office/drawing/2014/main" id="{BA176385-DD1A-4B34-9757-BC37AA1867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1440" y="5398844"/>
            <a:ext cx="4400550" cy="7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32;p72">
            <a:extLst>
              <a:ext uri="{FF2B5EF4-FFF2-40B4-BE49-F238E27FC236}">
                <a16:creationId xmlns:a16="http://schemas.microsoft.com/office/drawing/2014/main" id="{764217BA-DC0B-49DE-80A4-FE6FCF2A0D63}"/>
              </a:ext>
            </a:extLst>
          </p:cNvPr>
          <p:cNvSpPr/>
          <p:nvPr/>
        </p:nvSpPr>
        <p:spPr>
          <a:xfrm>
            <a:off x="12721507" y="4515953"/>
            <a:ext cx="33432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n&gt;=1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750"/>
              <a:buFont typeface="Times New Roman"/>
              <a:buNone/>
            </a:pPr>
            <a:endParaRPr sz="30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5" name="Google Shape;433;p72">
            <a:extLst>
              <a:ext uri="{FF2B5EF4-FFF2-40B4-BE49-F238E27FC236}">
                <a16:creationId xmlns:a16="http://schemas.microsoft.com/office/drawing/2014/main" id="{5176D813-7C8D-4A1A-9109-6515342F7CA4}"/>
              </a:ext>
            </a:extLst>
          </p:cNvPr>
          <p:cNvSpPr/>
          <p:nvPr/>
        </p:nvSpPr>
        <p:spPr>
          <a:xfrm>
            <a:off x="7595548" y="6479931"/>
            <a:ext cx="426270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stopping condition, or base case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434;p72">
            <a:extLst>
              <a:ext uri="{FF2B5EF4-FFF2-40B4-BE49-F238E27FC236}">
                <a16:creationId xmlns:a16="http://schemas.microsoft.com/office/drawing/2014/main" id="{E7CD12BD-698D-4EEB-9AB4-19B91F7CF447}"/>
              </a:ext>
            </a:extLst>
          </p:cNvPr>
          <p:cNvSpPr/>
          <p:nvPr/>
        </p:nvSpPr>
        <p:spPr>
          <a:xfrm>
            <a:off x="10081573" y="5508381"/>
            <a:ext cx="19768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recursive call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435;p72">
            <a:extLst>
              <a:ext uri="{FF2B5EF4-FFF2-40B4-BE49-F238E27FC236}">
                <a16:creationId xmlns:a16="http://schemas.microsoft.com/office/drawing/2014/main" id="{2B611009-E5AC-4A45-B00B-55AF79B4E810}"/>
              </a:ext>
            </a:extLst>
          </p:cNvPr>
          <p:cNvSpPr/>
          <p:nvPr/>
        </p:nvSpPr>
        <p:spPr>
          <a:xfrm>
            <a:off x="5328597" y="7992026"/>
            <a:ext cx="5941218" cy="108108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5!=5*4!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436;p72">
            <a:extLst>
              <a:ext uri="{FF2B5EF4-FFF2-40B4-BE49-F238E27FC236}">
                <a16:creationId xmlns:a16="http://schemas.microsoft.com/office/drawing/2014/main" id="{5D13823F-7218-41CC-8D35-0285E8D82952}"/>
              </a:ext>
            </a:extLst>
          </p:cNvPr>
          <p:cNvSpPr/>
          <p:nvPr/>
        </p:nvSpPr>
        <p:spPr>
          <a:xfrm>
            <a:off x="7007111" y="7992026"/>
            <a:ext cx="4262705" cy="97155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4*3!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37;p72">
            <a:extLst>
              <a:ext uri="{FF2B5EF4-FFF2-40B4-BE49-F238E27FC236}">
                <a16:creationId xmlns:a16="http://schemas.microsoft.com/office/drawing/2014/main" id="{FAAB9309-428B-4F6C-B115-28B03031542C}"/>
              </a:ext>
            </a:extLst>
          </p:cNvPr>
          <p:cNvSpPr/>
          <p:nvPr/>
        </p:nvSpPr>
        <p:spPr>
          <a:xfrm>
            <a:off x="7696200" y="7992026"/>
            <a:ext cx="3573615" cy="86439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3*2!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38;p72">
            <a:extLst>
              <a:ext uri="{FF2B5EF4-FFF2-40B4-BE49-F238E27FC236}">
                <a16:creationId xmlns:a16="http://schemas.microsoft.com/office/drawing/2014/main" id="{35CD6855-9C92-4DAD-951C-9A4C21C20538}"/>
              </a:ext>
            </a:extLst>
          </p:cNvPr>
          <p:cNvSpPr/>
          <p:nvPr/>
        </p:nvSpPr>
        <p:spPr>
          <a:xfrm>
            <a:off x="8470900" y="7992026"/>
            <a:ext cx="2798916" cy="75723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2*1!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39;p72">
            <a:extLst>
              <a:ext uri="{FF2B5EF4-FFF2-40B4-BE49-F238E27FC236}">
                <a16:creationId xmlns:a16="http://schemas.microsoft.com/office/drawing/2014/main" id="{88A5DB64-8117-4066-8BFE-1E95B86637E2}"/>
              </a:ext>
            </a:extLst>
          </p:cNvPr>
          <p:cNvSpPr/>
          <p:nvPr/>
        </p:nvSpPr>
        <p:spPr>
          <a:xfrm>
            <a:off x="9144000" y="7992026"/>
            <a:ext cx="2125817" cy="75723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1*1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884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Further explanation - Recursion: Factorial</a:t>
            </a:r>
            <a:endParaRPr lang="en-Z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27</a:t>
            </a:fld>
            <a:endParaRPr lang="en-ZA"/>
          </a:p>
        </p:txBody>
      </p:sp>
      <p:sp>
        <p:nvSpPr>
          <p:cNvPr id="21" name="Google Shape;447;p73">
            <a:extLst>
              <a:ext uri="{FF2B5EF4-FFF2-40B4-BE49-F238E27FC236}">
                <a16:creationId xmlns:a16="http://schemas.microsoft.com/office/drawing/2014/main" id="{80B28E3F-D57F-4D8F-9CA5-17BD0B410547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Classic introductory example - Factorial function:</a:t>
            </a:r>
          </a:p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2" name="Google Shape;448;p73">
            <a:extLst>
              <a:ext uri="{FF2B5EF4-FFF2-40B4-BE49-F238E27FC236}">
                <a16:creationId xmlns:a16="http://schemas.microsoft.com/office/drawing/2014/main" id="{6871079D-8F5E-4C41-B2B2-8FCAD20913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6609" y="4425645"/>
            <a:ext cx="6534150" cy="7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49;p73">
            <a:extLst>
              <a:ext uri="{FF2B5EF4-FFF2-40B4-BE49-F238E27FC236}">
                <a16:creationId xmlns:a16="http://schemas.microsoft.com/office/drawing/2014/main" id="{C4E5D0B2-33B2-4D9F-A91B-830DAFF6EF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3767" y="6368744"/>
            <a:ext cx="1554956" cy="65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50;p73">
            <a:extLst>
              <a:ext uri="{FF2B5EF4-FFF2-40B4-BE49-F238E27FC236}">
                <a16:creationId xmlns:a16="http://schemas.microsoft.com/office/drawing/2014/main" id="{A3D14381-7DA5-48AB-8A2C-4F77511CD5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6609" y="5504350"/>
            <a:ext cx="4400550" cy="7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451;p73">
            <a:extLst>
              <a:ext uri="{FF2B5EF4-FFF2-40B4-BE49-F238E27FC236}">
                <a16:creationId xmlns:a16="http://schemas.microsoft.com/office/drawing/2014/main" id="{FDDFBA11-72EA-480B-A533-B5F8F5622B3B}"/>
              </a:ext>
            </a:extLst>
          </p:cNvPr>
          <p:cNvSpPr/>
          <p:nvPr/>
        </p:nvSpPr>
        <p:spPr>
          <a:xfrm>
            <a:off x="12739092" y="4677690"/>
            <a:ext cx="33432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n&gt;=1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750"/>
              <a:buFont typeface="Times New Roman"/>
              <a:buNone/>
            </a:pPr>
            <a:endParaRPr sz="30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6" name="Google Shape;452;p73">
            <a:extLst>
              <a:ext uri="{FF2B5EF4-FFF2-40B4-BE49-F238E27FC236}">
                <a16:creationId xmlns:a16="http://schemas.microsoft.com/office/drawing/2014/main" id="{CDFB8677-E9BA-450E-8BD6-53F4D76DB6B4}"/>
              </a:ext>
            </a:extLst>
          </p:cNvPr>
          <p:cNvSpPr/>
          <p:nvPr/>
        </p:nvSpPr>
        <p:spPr>
          <a:xfrm>
            <a:off x="7630717" y="6585437"/>
            <a:ext cx="426270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stopping condition, or base case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453;p73">
            <a:extLst>
              <a:ext uri="{FF2B5EF4-FFF2-40B4-BE49-F238E27FC236}">
                <a16:creationId xmlns:a16="http://schemas.microsoft.com/office/drawing/2014/main" id="{72F0D661-8474-430D-A6FC-0C9EE215857F}"/>
              </a:ext>
            </a:extLst>
          </p:cNvPr>
          <p:cNvSpPr/>
          <p:nvPr/>
        </p:nvSpPr>
        <p:spPr>
          <a:xfrm>
            <a:off x="10116742" y="5613887"/>
            <a:ext cx="19768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recursive call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54;p73">
            <a:extLst>
              <a:ext uri="{FF2B5EF4-FFF2-40B4-BE49-F238E27FC236}">
                <a16:creationId xmlns:a16="http://schemas.microsoft.com/office/drawing/2014/main" id="{C50BBE13-2A78-4C2C-8C6A-70045090965A}"/>
              </a:ext>
            </a:extLst>
          </p:cNvPr>
          <p:cNvSpPr/>
          <p:nvPr/>
        </p:nvSpPr>
        <p:spPr>
          <a:xfrm>
            <a:off x="5363766" y="8097532"/>
            <a:ext cx="5941218" cy="108108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5!=5*4!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55;p73">
            <a:extLst>
              <a:ext uri="{FF2B5EF4-FFF2-40B4-BE49-F238E27FC236}">
                <a16:creationId xmlns:a16="http://schemas.microsoft.com/office/drawing/2014/main" id="{53D43AC9-AB10-4006-B558-E9806316EA5E}"/>
              </a:ext>
            </a:extLst>
          </p:cNvPr>
          <p:cNvSpPr/>
          <p:nvPr/>
        </p:nvSpPr>
        <p:spPr>
          <a:xfrm>
            <a:off x="7092554" y="8097532"/>
            <a:ext cx="4212431" cy="97155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4*3!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56;p73">
            <a:extLst>
              <a:ext uri="{FF2B5EF4-FFF2-40B4-BE49-F238E27FC236}">
                <a16:creationId xmlns:a16="http://schemas.microsoft.com/office/drawing/2014/main" id="{8DF5E101-42AD-4995-A2C5-6C141D2EABBD}"/>
              </a:ext>
            </a:extLst>
          </p:cNvPr>
          <p:cNvSpPr/>
          <p:nvPr/>
        </p:nvSpPr>
        <p:spPr>
          <a:xfrm>
            <a:off x="7847409" y="8097532"/>
            <a:ext cx="3457575" cy="86439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3*2!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57;p73">
            <a:extLst>
              <a:ext uri="{FF2B5EF4-FFF2-40B4-BE49-F238E27FC236}">
                <a16:creationId xmlns:a16="http://schemas.microsoft.com/office/drawing/2014/main" id="{1CDDD88B-FDDC-4BEC-BFC0-31DA80430330}"/>
              </a:ext>
            </a:extLst>
          </p:cNvPr>
          <p:cNvSpPr/>
          <p:nvPr/>
        </p:nvSpPr>
        <p:spPr>
          <a:xfrm>
            <a:off x="8604647" y="8097532"/>
            <a:ext cx="2700338" cy="75723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2*1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333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Further explanation - Recursion: Factorial</a:t>
            </a:r>
            <a:endParaRPr lang="en-Z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28</a:t>
            </a:fld>
            <a:endParaRPr lang="en-ZA"/>
          </a:p>
        </p:txBody>
      </p:sp>
      <p:sp>
        <p:nvSpPr>
          <p:cNvPr id="20" name="Google Shape;465;p74">
            <a:extLst>
              <a:ext uri="{FF2B5EF4-FFF2-40B4-BE49-F238E27FC236}">
                <a16:creationId xmlns:a16="http://schemas.microsoft.com/office/drawing/2014/main" id="{57871E9F-6CCC-45A0-AC31-9F64FC00CA57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Classic introductory example - Factorial function:</a:t>
            </a:r>
          </a:p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" name="Google Shape;466;p74">
            <a:extLst>
              <a:ext uri="{FF2B5EF4-FFF2-40B4-BE49-F238E27FC236}">
                <a16:creationId xmlns:a16="http://schemas.microsoft.com/office/drawing/2014/main" id="{33BF8748-E8D1-40BD-84A5-2ABF8D8A03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6609" y="3933276"/>
            <a:ext cx="6534150" cy="7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67;p74">
            <a:extLst>
              <a:ext uri="{FF2B5EF4-FFF2-40B4-BE49-F238E27FC236}">
                <a16:creationId xmlns:a16="http://schemas.microsoft.com/office/drawing/2014/main" id="{1EF11081-4F28-43B1-8D06-F9509ADC4B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3767" y="5876375"/>
            <a:ext cx="1554956" cy="65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68;p74">
            <a:extLst>
              <a:ext uri="{FF2B5EF4-FFF2-40B4-BE49-F238E27FC236}">
                <a16:creationId xmlns:a16="http://schemas.microsoft.com/office/drawing/2014/main" id="{2180C635-DB74-4E69-99AF-6266F38E1C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6609" y="5011981"/>
            <a:ext cx="4400550" cy="7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69;p74">
            <a:extLst>
              <a:ext uri="{FF2B5EF4-FFF2-40B4-BE49-F238E27FC236}">
                <a16:creationId xmlns:a16="http://schemas.microsoft.com/office/drawing/2014/main" id="{A949D354-226E-4914-990F-6F121DF67562}"/>
              </a:ext>
            </a:extLst>
          </p:cNvPr>
          <p:cNvSpPr/>
          <p:nvPr/>
        </p:nvSpPr>
        <p:spPr>
          <a:xfrm>
            <a:off x="12739092" y="3941885"/>
            <a:ext cx="33432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n&gt;=1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750"/>
              <a:buFont typeface="Times New Roman"/>
              <a:buNone/>
            </a:pPr>
            <a:endParaRPr sz="30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5" name="Google Shape;470;p74">
            <a:extLst>
              <a:ext uri="{FF2B5EF4-FFF2-40B4-BE49-F238E27FC236}">
                <a16:creationId xmlns:a16="http://schemas.microsoft.com/office/drawing/2014/main" id="{F70D1E93-4CB5-419D-A922-5B9E6090AC95}"/>
              </a:ext>
            </a:extLst>
          </p:cNvPr>
          <p:cNvSpPr/>
          <p:nvPr/>
        </p:nvSpPr>
        <p:spPr>
          <a:xfrm>
            <a:off x="7630717" y="6093068"/>
            <a:ext cx="426270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stopping condition, or base case</a:t>
            </a:r>
            <a:endParaRPr sz="21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471;p74">
            <a:extLst>
              <a:ext uri="{FF2B5EF4-FFF2-40B4-BE49-F238E27FC236}">
                <a16:creationId xmlns:a16="http://schemas.microsoft.com/office/drawing/2014/main" id="{2EB4461D-3786-4275-9ACC-38025DD59C3B}"/>
              </a:ext>
            </a:extLst>
          </p:cNvPr>
          <p:cNvSpPr/>
          <p:nvPr/>
        </p:nvSpPr>
        <p:spPr>
          <a:xfrm>
            <a:off x="10116742" y="5121518"/>
            <a:ext cx="19768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recursive call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472;p74">
            <a:extLst>
              <a:ext uri="{FF2B5EF4-FFF2-40B4-BE49-F238E27FC236}">
                <a16:creationId xmlns:a16="http://schemas.microsoft.com/office/drawing/2014/main" id="{77D102B5-4294-4149-AC5D-9919FCB4866D}"/>
              </a:ext>
            </a:extLst>
          </p:cNvPr>
          <p:cNvSpPr/>
          <p:nvPr/>
        </p:nvSpPr>
        <p:spPr>
          <a:xfrm>
            <a:off x="5363766" y="7605163"/>
            <a:ext cx="5941218" cy="108108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5!=5*4!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473;p74">
            <a:extLst>
              <a:ext uri="{FF2B5EF4-FFF2-40B4-BE49-F238E27FC236}">
                <a16:creationId xmlns:a16="http://schemas.microsoft.com/office/drawing/2014/main" id="{D108164B-241D-4995-A26D-AB30F03091F9}"/>
              </a:ext>
            </a:extLst>
          </p:cNvPr>
          <p:cNvSpPr/>
          <p:nvPr/>
        </p:nvSpPr>
        <p:spPr>
          <a:xfrm>
            <a:off x="7092554" y="7605163"/>
            <a:ext cx="4212431" cy="97155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4*3!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74;p74">
            <a:extLst>
              <a:ext uri="{FF2B5EF4-FFF2-40B4-BE49-F238E27FC236}">
                <a16:creationId xmlns:a16="http://schemas.microsoft.com/office/drawing/2014/main" id="{218C141E-A582-4554-B88E-E22B296B07EB}"/>
              </a:ext>
            </a:extLst>
          </p:cNvPr>
          <p:cNvSpPr/>
          <p:nvPr/>
        </p:nvSpPr>
        <p:spPr>
          <a:xfrm>
            <a:off x="7847409" y="7605163"/>
            <a:ext cx="3457575" cy="86439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3*2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463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Further explanation - Recursion: Factorial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29</a:t>
            </a:fld>
            <a:endParaRPr lang="en-ZA"/>
          </a:p>
        </p:txBody>
      </p:sp>
      <p:sp>
        <p:nvSpPr>
          <p:cNvPr id="19" name="Google Shape;482;p75">
            <a:extLst>
              <a:ext uri="{FF2B5EF4-FFF2-40B4-BE49-F238E27FC236}">
                <a16:creationId xmlns:a16="http://schemas.microsoft.com/office/drawing/2014/main" id="{0FA686CE-64F6-4857-84B8-62A25B9CA590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Classic introductory example - Factorial function:</a:t>
            </a:r>
          </a:p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Google Shape;483;p75">
            <a:extLst>
              <a:ext uri="{FF2B5EF4-FFF2-40B4-BE49-F238E27FC236}">
                <a16:creationId xmlns:a16="http://schemas.microsoft.com/office/drawing/2014/main" id="{A8FDC87F-F65F-4816-BB59-5F7FEBD1DE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6609" y="3898106"/>
            <a:ext cx="6534150" cy="7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84;p75">
            <a:extLst>
              <a:ext uri="{FF2B5EF4-FFF2-40B4-BE49-F238E27FC236}">
                <a16:creationId xmlns:a16="http://schemas.microsoft.com/office/drawing/2014/main" id="{51850ACB-7D49-4E40-9E56-B718460804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3767" y="5841205"/>
            <a:ext cx="1554956" cy="65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85;p75">
            <a:extLst>
              <a:ext uri="{FF2B5EF4-FFF2-40B4-BE49-F238E27FC236}">
                <a16:creationId xmlns:a16="http://schemas.microsoft.com/office/drawing/2014/main" id="{253C2069-E22D-4387-ACBA-B244FF9FF6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6609" y="4976811"/>
            <a:ext cx="4400550" cy="7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486;p75">
            <a:extLst>
              <a:ext uri="{FF2B5EF4-FFF2-40B4-BE49-F238E27FC236}">
                <a16:creationId xmlns:a16="http://schemas.microsoft.com/office/drawing/2014/main" id="{7E7BB83A-2196-4C95-AA21-EF1F14FEE523}"/>
              </a:ext>
            </a:extLst>
          </p:cNvPr>
          <p:cNvSpPr/>
          <p:nvPr/>
        </p:nvSpPr>
        <p:spPr>
          <a:xfrm>
            <a:off x="12739092" y="4176711"/>
            <a:ext cx="33432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n&gt;=1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750"/>
              <a:buFont typeface="Times New Roman"/>
              <a:buNone/>
            </a:pPr>
            <a:endParaRPr sz="30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4" name="Google Shape;487;p75">
            <a:extLst>
              <a:ext uri="{FF2B5EF4-FFF2-40B4-BE49-F238E27FC236}">
                <a16:creationId xmlns:a16="http://schemas.microsoft.com/office/drawing/2014/main" id="{4E95A53D-02FE-460A-8776-D3D5435E7B12}"/>
              </a:ext>
            </a:extLst>
          </p:cNvPr>
          <p:cNvSpPr/>
          <p:nvPr/>
        </p:nvSpPr>
        <p:spPr>
          <a:xfrm>
            <a:off x="7630717" y="6057898"/>
            <a:ext cx="426270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stopping condition, or base case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88;p75">
            <a:extLst>
              <a:ext uri="{FF2B5EF4-FFF2-40B4-BE49-F238E27FC236}">
                <a16:creationId xmlns:a16="http://schemas.microsoft.com/office/drawing/2014/main" id="{B1753552-A80E-4274-B7F8-3740C72E6981}"/>
              </a:ext>
            </a:extLst>
          </p:cNvPr>
          <p:cNvSpPr/>
          <p:nvPr/>
        </p:nvSpPr>
        <p:spPr>
          <a:xfrm>
            <a:off x="10116742" y="5086348"/>
            <a:ext cx="19768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recursive call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489;p75">
            <a:extLst>
              <a:ext uri="{FF2B5EF4-FFF2-40B4-BE49-F238E27FC236}">
                <a16:creationId xmlns:a16="http://schemas.microsoft.com/office/drawing/2014/main" id="{65C79FE1-6CFF-453F-B07E-64BE9A8F749C}"/>
              </a:ext>
            </a:extLst>
          </p:cNvPr>
          <p:cNvSpPr/>
          <p:nvPr/>
        </p:nvSpPr>
        <p:spPr>
          <a:xfrm>
            <a:off x="5363766" y="7569993"/>
            <a:ext cx="5941218" cy="108108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5!=5*4!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490;p75">
            <a:extLst>
              <a:ext uri="{FF2B5EF4-FFF2-40B4-BE49-F238E27FC236}">
                <a16:creationId xmlns:a16="http://schemas.microsoft.com/office/drawing/2014/main" id="{9C4DCA7D-6D95-4E3E-B967-D580E9858B4D}"/>
              </a:ext>
            </a:extLst>
          </p:cNvPr>
          <p:cNvSpPr/>
          <p:nvPr/>
        </p:nvSpPr>
        <p:spPr>
          <a:xfrm>
            <a:off x="7092554" y="7569993"/>
            <a:ext cx="4212431" cy="97155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4*6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29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E173-1DA4-47E5-856E-B0C6B5A4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Recursion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27904-7623-429C-899A-25915FC8A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/>
              <a:t>Hussein Suleman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A0E7C-4D2F-4313-A6EC-940A0FE17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24D65-92DA-432E-A230-7281F35F6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University of Cape Town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70228E-3798-4331-99A1-F76C6374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en-ZA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FC81243C-1E16-45DA-B9E2-4E11441A6103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666821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Further explanation - Recursion: Factorial</a:t>
            </a:r>
            <a:endParaRPr lang="en-Z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30</a:t>
            </a:fld>
            <a:endParaRPr lang="en-ZA"/>
          </a:p>
        </p:txBody>
      </p:sp>
      <p:sp>
        <p:nvSpPr>
          <p:cNvPr id="18" name="Google Shape;498;p76">
            <a:extLst>
              <a:ext uri="{FF2B5EF4-FFF2-40B4-BE49-F238E27FC236}">
                <a16:creationId xmlns:a16="http://schemas.microsoft.com/office/drawing/2014/main" id="{ED68E7F7-6DB7-401E-A4B2-0B8D45BFCEC2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Classic introductory example - Factorial function:</a:t>
            </a:r>
          </a:p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Google Shape;499;p76">
            <a:extLst>
              <a:ext uri="{FF2B5EF4-FFF2-40B4-BE49-F238E27FC236}">
                <a16:creationId xmlns:a16="http://schemas.microsoft.com/office/drawing/2014/main" id="{A518CDA0-60CF-4C8D-89A1-FCBB134411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6609" y="4144292"/>
            <a:ext cx="6534150" cy="7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00;p76">
            <a:extLst>
              <a:ext uri="{FF2B5EF4-FFF2-40B4-BE49-F238E27FC236}">
                <a16:creationId xmlns:a16="http://schemas.microsoft.com/office/drawing/2014/main" id="{CA9C1E25-DFBB-4D80-890A-1B5B4E7072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3767" y="6087391"/>
            <a:ext cx="1554956" cy="65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01;p76">
            <a:extLst>
              <a:ext uri="{FF2B5EF4-FFF2-40B4-BE49-F238E27FC236}">
                <a16:creationId xmlns:a16="http://schemas.microsoft.com/office/drawing/2014/main" id="{CC552640-81DD-4577-B3CD-E4E604D4B6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6609" y="5222997"/>
            <a:ext cx="4400550" cy="7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502;p76">
            <a:extLst>
              <a:ext uri="{FF2B5EF4-FFF2-40B4-BE49-F238E27FC236}">
                <a16:creationId xmlns:a16="http://schemas.microsoft.com/office/drawing/2014/main" id="{59DB05BD-2046-40C3-BE8C-07A9C2DDE9D8}"/>
              </a:ext>
            </a:extLst>
          </p:cNvPr>
          <p:cNvSpPr/>
          <p:nvPr/>
        </p:nvSpPr>
        <p:spPr>
          <a:xfrm>
            <a:off x="12739092" y="4144292"/>
            <a:ext cx="33432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n&gt;=1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750"/>
              <a:buFont typeface="Times New Roman"/>
              <a:buNone/>
            </a:pPr>
            <a:endParaRPr sz="30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" name="Google Shape;503;p76">
            <a:extLst>
              <a:ext uri="{FF2B5EF4-FFF2-40B4-BE49-F238E27FC236}">
                <a16:creationId xmlns:a16="http://schemas.microsoft.com/office/drawing/2014/main" id="{F011851B-EC44-4EB7-9C8C-7136779574CA}"/>
              </a:ext>
            </a:extLst>
          </p:cNvPr>
          <p:cNvSpPr/>
          <p:nvPr/>
        </p:nvSpPr>
        <p:spPr>
          <a:xfrm>
            <a:off x="7630717" y="6304084"/>
            <a:ext cx="426270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stopping condition, or base case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504;p76">
            <a:extLst>
              <a:ext uri="{FF2B5EF4-FFF2-40B4-BE49-F238E27FC236}">
                <a16:creationId xmlns:a16="http://schemas.microsoft.com/office/drawing/2014/main" id="{CB75580F-19D7-4FBE-BF8C-B29EF10D45BF}"/>
              </a:ext>
            </a:extLst>
          </p:cNvPr>
          <p:cNvSpPr/>
          <p:nvPr/>
        </p:nvSpPr>
        <p:spPr>
          <a:xfrm>
            <a:off x="10116742" y="5332534"/>
            <a:ext cx="19768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recursive call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505;p76">
            <a:extLst>
              <a:ext uri="{FF2B5EF4-FFF2-40B4-BE49-F238E27FC236}">
                <a16:creationId xmlns:a16="http://schemas.microsoft.com/office/drawing/2014/main" id="{B6707F34-EB75-48AD-87D8-EAAA9D8327C8}"/>
              </a:ext>
            </a:extLst>
          </p:cNvPr>
          <p:cNvSpPr/>
          <p:nvPr/>
        </p:nvSpPr>
        <p:spPr>
          <a:xfrm>
            <a:off x="5363766" y="7816179"/>
            <a:ext cx="5941218" cy="108108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5!=5*24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455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Further explanation - Recursion: Factorial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31</a:t>
            </a:fld>
            <a:endParaRPr lang="en-ZA"/>
          </a:p>
        </p:txBody>
      </p:sp>
      <p:sp>
        <p:nvSpPr>
          <p:cNvPr id="18" name="Google Shape;513;p77">
            <a:extLst>
              <a:ext uri="{FF2B5EF4-FFF2-40B4-BE49-F238E27FC236}">
                <a16:creationId xmlns:a16="http://schemas.microsoft.com/office/drawing/2014/main" id="{25435245-078D-4D9B-880C-711A99AD0EED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Classic introductory example - Factorial function:</a:t>
            </a:r>
          </a:p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27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4196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Times New Roman"/>
              <a:buNone/>
              <a:tabLst/>
              <a:defRPr/>
            </a:pP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Google Shape;514;p77">
            <a:extLst>
              <a:ext uri="{FF2B5EF4-FFF2-40B4-BE49-F238E27FC236}">
                <a16:creationId xmlns:a16="http://schemas.microsoft.com/office/drawing/2014/main" id="{0D079874-0409-4100-AE55-577A80E81F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6609" y="4003614"/>
            <a:ext cx="6534150" cy="7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15;p77">
            <a:extLst>
              <a:ext uri="{FF2B5EF4-FFF2-40B4-BE49-F238E27FC236}">
                <a16:creationId xmlns:a16="http://schemas.microsoft.com/office/drawing/2014/main" id="{5444A2CD-25A2-4E77-A4AE-F3418DCB34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3767" y="5946713"/>
            <a:ext cx="1554956" cy="65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16;p77">
            <a:extLst>
              <a:ext uri="{FF2B5EF4-FFF2-40B4-BE49-F238E27FC236}">
                <a16:creationId xmlns:a16="http://schemas.microsoft.com/office/drawing/2014/main" id="{186B963A-65FC-46B6-9B88-7D22515E77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6609" y="5082319"/>
            <a:ext cx="4400550" cy="7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517;p77">
            <a:extLst>
              <a:ext uri="{FF2B5EF4-FFF2-40B4-BE49-F238E27FC236}">
                <a16:creationId xmlns:a16="http://schemas.microsoft.com/office/drawing/2014/main" id="{69FA3128-8DAB-4A1E-8C8C-A01ABE4BEC80}"/>
              </a:ext>
            </a:extLst>
          </p:cNvPr>
          <p:cNvSpPr/>
          <p:nvPr/>
        </p:nvSpPr>
        <p:spPr>
          <a:xfrm>
            <a:off x="12739092" y="4282219"/>
            <a:ext cx="33432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n&gt;=1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1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750"/>
              <a:buFont typeface="Times New Roman"/>
              <a:buNone/>
            </a:pPr>
            <a:endParaRPr sz="30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4350" indent="-51435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" name="Google Shape;518;p77">
            <a:extLst>
              <a:ext uri="{FF2B5EF4-FFF2-40B4-BE49-F238E27FC236}">
                <a16:creationId xmlns:a16="http://schemas.microsoft.com/office/drawing/2014/main" id="{51D9C446-9128-4876-915A-8485256C7666}"/>
              </a:ext>
            </a:extLst>
          </p:cNvPr>
          <p:cNvSpPr/>
          <p:nvPr/>
        </p:nvSpPr>
        <p:spPr>
          <a:xfrm>
            <a:off x="7630717" y="6163406"/>
            <a:ext cx="426270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stopping condition, or base case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519;p77">
            <a:extLst>
              <a:ext uri="{FF2B5EF4-FFF2-40B4-BE49-F238E27FC236}">
                <a16:creationId xmlns:a16="http://schemas.microsoft.com/office/drawing/2014/main" id="{3964F2D3-98D4-4CB9-8A35-5D58835A78E0}"/>
              </a:ext>
            </a:extLst>
          </p:cNvPr>
          <p:cNvSpPr/>
          <p:nvPr/>
        </p:nvSpPr>
        <p:spPr>
          <a:xfrm>
            <a:off x="10116742" y="5191856"/>
            <a:ext cx="19768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1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# recursive call</a:t>
            </a:r>
            <a:endParaRPr sz="21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520;p77">
            <a:extLst>
              <a:ext uri="{FF2B5EF4-FFF2-40B4-BE49-F238E27FC236}">
                <a16:creationId xmlns:a16="http://schemas.microsoft.com/office/drawing/2014/main" id="{16AF9DB9-02D7-42C2-81EA-86C35599E53E}"/>
              </a:ext>
            </a:extLst>
          </p:cNvPr>
          <p:cNvSpPr/>
          <p:nvPr/>
        </p:nvSpPr>
        <p:spPr>
          <a:xfrm>
            <a:off x="5363766" y="7675501"/>
            <a:ext cx="5941218" cy="1081088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5400"/>
              <a:buFont typeface="Times New Roman"/>
              <a:buNone/>
            </a:pPr>
            <a:r>
              <a:rPr lang="en-US" sz="5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711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Iterative solution: Factorial function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32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 fact(n):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f=1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for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i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in range(1,n+1):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f=f*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i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return f</a:t>
            </a:r>
          </a:p>
        </p:txBody>
      </p:sp>
    </p:spTree>
    <p:extLst>
      <p:ext uri="{BB962C8B-B14F-4D97-AF65-F5344CB8AC3E}">
        <p14:creationId xmlns:p14="http://schemas.microsoft.com/office/powerpoint/2010/main" val="3214458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18702-477B-46DF-99F0-6EF20EEB9A81}"/>
              </a:ext>
            </a:extLst>
          </p:cNvPr>
          <p:cNvSpPr txBox="1">
            <a:spLocks/>
          </p:cNvSpPr>
          <p:nvPr/>
        </p:nvSpPr>
        <p:spPr>
          <a:xfrm>
            <a:off x="623400" y="7459578"/>
            <a:ext cx="17041200" cy="1716505"/>
          </a:xfrm>
          <a:prstGeom prst="rect">
            <a:avLst/>
          </a:prstGeom>
        </p:spPr>
        <p:txBody>
          <a:bodyPr/>
          <a:lstStyle>
            <a:lvl1pPr marL="571500" indent="-5715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n"/>
              <a:defRPr sz="4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●"/>
              <a:defRPr sz="3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buFont typeface="Wingdings" panose="05000000000000000000" pitchFamily="2" charset="2"/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Unless otherwise stated, all materials are copyright of the University of Cape Town</a:t>
            </a: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© University of Cape Town</a:t>
            </a:r>
            <a:endParaRPr lang="en-ZA" sz="3200" dirty="0"/>
          </a:p>
        </p:txBody>
      </p:sp>
      <p:pic>
        <p:nvPicPr>
          <p:cNvPr id="7" name="Google Shape;144;p18">
            <a:extLst>
              <a:ext uri="{FF2B5EF4-FFF2-40B4-BE49-F238E27FC236}">
                <a16:creationId xmlns:a16="http://schemas.microsoft.com/office/drawing/2014/main" id="{0FA537B4-0267-4328-84B6-93CEE6DDF6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32034" y="1749794"/>
            <a:ext cx="10566792" cy="19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832AFE-61C3-4B96-8C49-6C84123550A1}"/>
              </a:ext>
            </a:extLst>
          </p:cNvPr>
          <p:cNvSpPr/>
          <p:nvPr/>
        </p:nvSpPr>
        <p:spPr>
          <a:xfrm rot="5400000">
            <a:off x="9008268" y="-9008268"/>
            <a:ext cx="271463" cy="18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303D13-3EB2-4518-8D0F-66369C9F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96" y="4637686"/>
            <a:ext cx="9110808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58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8F226A-A568-4E87-87E3-CA9AE432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Programming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54892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38156-37EF-4E21-9A2C-6AED1196B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Hussein Suleman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41907-7497-4027-A820-EC84FBD35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2367" y="6839022"/>
            <a:ext cx="7463504" cy="554594"/>
          </a:xfrm>
        </p:spPr>
        <p:txBody>
          <a:bodyPr/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82252-B531-49FD-894B-21F3F6EA8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ACBE67D-1164-45D6-9CA3-BB612C57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Recursion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29DA1-4BEA-4954-83BB-C2388718C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Recursion Problems</a:t>
            </a:r>
            <a:endParaRPr lang="en-US" dirty="0"/>
          </a:p>
        </p:txBody>
      </p:sp>
      <p:sp>
        <p:nvSpPr>
          <p:cNvPr id="7" name="Text Placeholder 6" hidden="1">
            <a:extLst>
              <a:ext uri="{FF2B5EF4-FFF2-40B4-BE49-F238E27FC236}">
                <a16:creationId xmlns:a16="http://schemas.microsoft.com/office/drawing/2014/main" id="{6F677291-A277-4595-B9F7-70C1E3DBD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 March 2021</a:t>
            </a:r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CB57A1-7C14-4CA6-92A7-283C8747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745" y="5718142"/>
            <a:ext cx="2621578" cy="262157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EAF21FB-4663-4756-B455-D35FFA81A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3638" y="3554717"/>
            <a:ext cx="10433276" cy="804021"/>
          </a:xfrm>
        </p:spPr>
        <p:txBody>
          <a:bodyPr/>
          <a:lstStyle/>
          <a:p>
            <a:r>
              <a:rPr lang="en-US" dirty="0"/>
              <a:t>CSC1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12801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E173-1DA4-47E5-856E-B0C6B5A4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Recursion Problems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27904-7623-429C-899A-25915FC8A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/>
              <a:t>Hussein Suleman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A0E7C-4D2F-4313-A6EC-940A0FE17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24D65-92DA-432E-A230-7281F35F6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University of Cape Town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70228E-3798-4331-99A1-F76C6374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en-ZA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FC81243C-1E16-45DA-B9E2-4E11441A6103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933517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Problem 1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37</a:t>
            </a:fld>
            <a:endParaRPr lang="en-Z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A8BE1-BEA0-4A04-99FD-02E845F04C25}"/>
              </a:ext>
            </a:extLst>
          </p:cNvPr>
          <p:cNvSpPr txBox="1"/>
          <p:nvPr/>
        </p:nvSpPr>
        <p:spPr>
          <a:xfrm>
            <a:off x="1600199" y="2827698"/>
            <a:ext cx="14287501" cy="5348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>
                <a:srgbClr val="666600"/>
              </a:buClr>
              <a:buSzPts val="3300"/>
              <a:buNone/>
            </a:pPr>
            <a:r>
              <a:rPr lang="en-ZA" sz="4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recursive function to sum the first n positive integers.</a:t>
            </a:r>
          </a:p>
          <a:p>
            <a:pPr marL="0" lvl="0" indent="0" algn="l" rtl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>
                <a:srgbClr val="666600"/>
              </a:buClr>
              <a:buSzPts val="3150"/>
              <a:buNone/>
            </a:pPr>
            <a:endParaRPr lang="en-ZA" sz="4200" dirty="0"/>
          </a:p>
          <a:p>
            <a:pPr marL="0" lvl="0" indent="0" algn="l" rtl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>
                <a:srgbClr val="666600"/>
              </a:buClr>
              <a:buSzPts val="3150"/>
              <a:buNone/>
            </a:pPr>
            <a:r>
              <a:rPr lang="en-ZA" sz="3200" dirty="0">
                <a:solidFill>
                  <a:schemeClr val="dk1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#fill in the code for this function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>
                <a:srgbClr val="666600"/>
              </a:buClr>
              <a:buSzPts val="3150"/>
              <a:buNone/>
            </a:pP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</a:t>
            </a:r>
            <a:r>
              <a:rPr lang="en-ZA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sum (n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>
                <a:srgbClr val="666600"/>
              </a:buClr>
              <a:buSzPts val="3150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</a:t>
            </a:r>
            <a:r>
              <a:rPr lang="en-ZA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#code goes here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>
                <a:srgbClr val="666600"/>
              </a:buClr>
              <a:buSzPts val="3150"/>
              <a:buNone/>
            </a:pPr>
            <a:r>
              <a:rPr lang="en-ZA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#what is the base case?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lnSpc>
                <a:spcPct val="93000"/>
              </a:lnSpc>
              <a:spcBef>
                <a:spcPts val="1500"/>
              </a:spcBef>
              <a:spcAft>
                <a:spcPts val="0"/>
              </a:spcAft>
              <a:buClr>
                <a:srgbClr val="666600"/>
              </a:buClr>
              <a:buSzPts val="3150"/>
              <a:buNone/>
            </a:pPr>
            <a:r>
              <a:rPr lang="en-ZA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#what is the recursive step?</a:t>
            </a:r>
          </a:p>
        </p:txBody>
      </p:sp>
    </p:spTree>
    <p:extLst>
      <p:ext uri="{BB962C8B-B14F-4D97-AF65-F5344CB8AC3E}">
        <p14:creationId xmlns:p14="http://schemas.microsoft.com/office/powerpoint/2010/main" val="3188228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More Recursion Problems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38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Problem 2: Calculate </a:t>
            </a:r>
            <a:r>
              <a:rPr lang="en-US" b="1" dirty="0" err="1"/>
              <a:t>x</a:t>
            </a:r>
            <a:r>
              <a:rPr lang="en-US" i="1" baseline="30000" dirty="0" err="1"/>
              <a:t>n</a:t>
            </a:r>
            <a:endParaRPr lang="en-ZA" dirty="0"/>
          </a:p>
          <a:p>
            <a:r>
              <a:rPr lang="en-US" dirty="0"/>
              <a:t>Problem </a:t>
            </a:r>
            <a:r>
              <a:rPr lang="en-US" dirty="0" smtClean="0"/>
              <a:t>3: </a:t>
            </a:r>
            <a:r>
              <a:rPr lang="en-ZA" dirty="0" smtClean="0"/>
              <a:t>Count </a:t>
            </a:r>
            <a:r>
              <a:rPr lang="en-ZA" dirty="0"/>
              <a:t>the number of characters in a string.</a:t>
            </a:r>
          </a:p>
          <a:p>
            <a:r>
              <a:rPr lang="en-US" dirty="0"/>
              <a:t>Problem </a:t>
            </a:r>
            <a:r>
              <a:rPr lang="en-US" dirty="0" smtClean="0"/>
              <a:t>4: </a:t>
            </a:r>
            <a:r>
              <a:rPr lang="en-ZA" dirty="0" smtClean="0"/>
              <a:t>Count </a:t>
            </a:r>
            <a:r>
              <a:rPr lang="en-ZA" dirty="0"/>
              <a:t>the number of words in a list.</a:t>
            </a:r>
          </a:p>
          <a:p>
            <a:r>
              <a:rPr lang="en-US" dirty="0"/>
              <a:t>Problem </a:t>
            </a:r>
            <a:r>
              <a:rPr lang="en-US" dirty="0" smtClean="0"/>
              <a:t>5: </a:t>
            </a:r>
            <a:r>
              <a:rPr lang="en-ZA" dirty="0" smtClean="0"/>
              <a:t>Search/replace </a:t>
            </a:r>
            <a:r>
              <a:rPr lang="en-ZA" dirty="0"/>
              <a:t>characters in a string.</a:t>
            </a:r>
          </a:p>
          <a:p>
            <a:r>
              <a:rPr lang="en-US" dirty="0"/>
              <a:t>Problem </a:t>
            </a:r>
            <a:r>
              <a:rPr lang="en-US" dirty="0" smtClean="0"/>
              <a:t>6: </a:t>
            </a:r>
            <a:r>
              <a:rPr lang="en-ZA" dirty="0" smtClean="0"/>
              <a:t>Calculate </a:t>
            </a:r>
            <a:r>
              <a:rPr lang="en-ZA" dirty="0"/>
              <a:t>Greatest Common </a:t>
            </a:r>
            <a:r>
              <a:rPr lang="en-ZA" dirty="0" smtClean="0"/>
              <a:t>Divisor </a:t>
            </a:r>
            <a:r>
              <a:rPr lang="en-ZA" dirty="0"/>
              <a:t>(GCD). </a:t>
            </a:r>
          </a:p>
          <a:p>
            <a:pPr lvl="1"/>
            <a:r>
              <a:rPr lang="en-ZA" dirty="0" smtClean="0"/>
              <a:t>Euclid’s </a:t>
            </a:r>
            <a:r>
              <a:rPr lang="en-ZA" dirty="0"/>
              <a:t>Algorithm.</a:t>
            </a:r>
          </a:p>
          <a:p>
            <a:r>
              <a:rPr lang="en-US" dirty="0" smtClean="0"/>
              <a:t>Problem 7: Draw a triangle of height n.</a:t>
            </a:r>
          </a:p>
          <a:p>
            <a:r>
              <a:rPr lang="en-US" dirty="0" smtClean="0"/>
              <a:t>Problem 8: </a:t>
            </a:r>
            <a:r>
              <a:rPr lang="en-ZA" dirty="0" smtClean="0"/>
              <a:t>Print </a:t>
            </a:r>
            <a:r>
              <a:rPr lang="en-ZA" dirty="0"/>
              <a:t>out a list of values.</a:t>
            </a:r>
          </a:p>
          <a:p>
            <a:r>
              <a:rPr lang="en-US" dirty="0"/>
              <a:t>Problem </a:t>
            </a:r>
            <a:r>
              <a:rPr lang="en-US" dirty="0" smtClean="0"/>
              <a:t>9: </a:t>
            </a:r>
            <a:r>
              <a:rPr lang="en-ZA" dirty="0" smtClean="0"/>
              <a:t>Reverse </a:t>
            </a:r>
            <a:r>
              <a:rPr lang="en-ZA" dirty="0"/>
              <a:t>a string.</a:t>
            </a:r>
          </a:p>
          <a:p>
            <a:r>
              <a:rPr lang="en-US" dirty="0"/>
              <a:t>Problem </a:t>
            </a:r>
            <a:r>
              <a:rPr lang="en-US" dirty="0" smtClean="0"/>
              <a:t>10: </a:t>
            </a:r>
            <a:r>
              <a:rPr lang="en-ZA" dirty="0" smtClean="0"/>
              <a:t>Find </a:t>
            </a:r>
            <a:r>
              <a:rPr lang="en-ZA" dirty="0"/>
              <a:t>the sum of integers from </a:t>
            </a:r>
            <a:r>
              <a:rPr lang="en-ZA" b="1" i="1" dirty="0"/>
              <a:t>m</a:t>
            </a:r>
            <a:r>
              <a:rPr lang="en-ZA" dirty="0"/>
              <a:t> to </a:t>
            </a:r>
            <a:r>
              <a:rPr lang="en-ZA" b="1" i="1" dirty="0"/>
              <a:t>n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777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Fun with recursion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39</a:t>
            </a:fld>
            <a:endParaRPr lang="en-ZA"/>
          </a:p>
        </p:txBody>
      </p:sp>
      <p:pic>
        <p:nvPicPr>
          <p:cNvPr id="7" name="Google Shape;547;p81" descr="Screenshot 2016-04-21 09.48.46.png">
            <a:extLst>
              <a:ext uri="{FF2B5EF4-FFF2-40B4-BE49-F238E27FC236}">
                <a16:creationId xmlns:a16="http://schemas.microsoft.com/office/drawing/2014/main" id="{48D1D79B-F3F5-43A2-B02D-A1CDD66A92E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-29021" b="-29021"/>
          <a:stretch/>
        </p:blipFill>
        <p:spPr>
          <a:xfrm>
            <a:off x="1257300" y="1847692"/>
            <a:ext cx="11914187" cy="65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8;p81" descr="beerWall-2.jpg">
            <a:extLst>
              <a:ext uri="{FF2B5EF4-FFF2-40B4-BE49-F238E27FC236}">
                <a16:creationId xmlns:a16="http://schemas.microsoft.com/office/drawing/2014/main" id="{FF840196-510E-4AE6-A2D5-D62DC62AC3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01601" y="3233943"/>
            <a:ext cx="5150645" cy="387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49;p81" descr="imgres.png">
            <a:extLst>
              <a:ext uri="{FF2B5EF4-FFF2-40B4-BE49-F238E27FC236}">
                <a16:creationId xmlns:a16="http://schemas.microsoft.com/office/drawing/2014/main" id="{0021BD24-543C-453A-B8C5-B753F62775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1805" y="7462838"/>
            <a:ext cx="4460082" cy="1995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39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Concept: Recursion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4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i="1" dirty="0"/>
              <a:t>It was a dark and stormy night, and the head of the brigands said to </a:t>
            </a:r>
            <a:r>
              <a:rPr lang="en-ZA" i="1" dirty="0" err="1"/>
              <a:t>Antonio:“Antonio</a:t>
            </a:r>
            <a:r>
              <a:rPr lang="en-ZA" i="1" dirty="0"/>
              <a:t>, tell us a tale”. And so Antonio began:</a:t>
            </a:r>
          </a:p>
          <a:p>
            <a:pPr lvl="1"/>
            <a:r>
              <a:rPr lang="en-ZA" dirty="0"/>
              <a:t>“It was a dark and stormy night and the head of the brigands said to Antonio, “Antonio, tell us a tale”. And so Antonio began:</a:t>
            </a:r>
          </a:p>
          <a:p>
            <a:pPr lvl="2"/>
            <a:r>
              <a:rPr lang="en-ZA" dirty="0"/>
              <a:t>“It was a dark and stormy night and the head of the brigands said to Antonio, “Antonio, tell us a tale”. And so Antonio began:</a:t>
            </a:r>
          </a:p>
          <a:p>
            <a:pPr lvl="3"/>
            <a:r>
              <a:rPr lang="en-ZA" dirty="0"/>
              <a:t>“It was a dark and stormy night and the head of the brigands said to Antonio, “Antonio, tell us a tale”. And so Antonio began:</a:t>
            </a:r>
          </a:p>
          <a:p>
            <a:pPr lvl="4"/>
            <a:r>
              <a:rPr lang="en-ZA" dirty="0" smtClean="0"/>
              <a:t>“</a:t>
            </a:r>
            <a:r>
              <a:rPr lang="en-ZA" dirty="0"/>
              <a:t>It was a dark and stormy night and the head of the brigands said to Antonio, “Antonio, tell us a tale”. And so Antonio began:</a:t>
            </a:r>
          </a:p>
          <a:p>
            <a:pPr lvl="5"/>
            <a:r>
              <a:rPr lang="en-ZA" dirty="0" smtClean="0"/>
              <a:t>“</a:t>
            </a:r>
            <a:r>
              <a:rPr lang="en-ZA" dirty="0"/>
              <a:t>It was a dark and stormy night and ….</a:t>
            </a:r>
          </a:p>
        </p:txBody>
      </p:sp>
    </p:spTree>
    <p:extLst>
      <p:ext uri="{BB962C8B-B14F-4D97-AF65-F5344CB8AC3E}">
        <p14:creationId xmlns:p14="http://schemas.microsoft.com/office/powerpoint/2010/main" val="326933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Pitfall:  Infinite Recursion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40</a:t>
            </a:fld>
            <a:endParaRPr lang="en-ZA"/>
          </a:p>
        </p:txBody>
      </p:sp>
      <p:sp>
        <p:nvSpPr>
          <p:cNvPr id="8" name="Google Shape;579;p85">
            <a:extLst>
              <a:ext uri="{FF2B5EF4-FFF2-40B4-BE49-F238E27FC236}">
                <a16:creationId xmlns:a16="http://schemas.microsoft.com/office/drawing/2014/main" id="{2532B258-9847-4209-9BBC-529F0A785CA4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" marR="0" lvl="0" indent="0" algn="l" defTabSz="914400" rtl="0" eaLnBrk="1" fontAlgn="auto" latinLnBrk="0" hangingPunct="1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Noto Sans Symbols"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our examples, the series of recursive calls eventually reached a call of the method that did not involve recursion (a stopping case).</a:t>
            </a:r>
          </a:p>
          <a:p>
            <a:pPr marL="457200" marR="0" lvl="0" indent="-441960" algn="l" defTabSz="914400" rtl="0" eaLnBrk="1" fontAlgn="auto" latinLnBrk="0" hangingPunct="1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Arial"/>
              <a:buNone/>
              <a:tabLst/>
              <a:defRPr/>
            </a:pPr>
            <a:endParaRPr kumimoji="0" lang="en-ZA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240" marR="0" lvl="0" indent="0" algn="l" defTabSz="914400" rtl="0" eaLnBrk="1" fontAlgn="auto" latinLnBrk="0" hangingPunct="1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Noto Sans Symbols"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If instead, every recursive call had produced another recursive call, then a call to that method would, in theory, run forever.</a:t>
            </a:r>
          </a:p>
          <a:p>
            <a:pPr marL="914400" marR="0" lvl="1" indent="-411480" algn="l" defTabSz="914400" rtl="0" eaLnBrk="1" fontAlgn="auto" latinLnBrk="0" hangingPunct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36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400" marR="0" lvl="1" indent="-411480" algn="l" defTabSz="914400" rtl="0" eaLnBrk="1" fontAlgn="auto" latinLnBrk="0" hangingPunct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r>
              <a:rPr kumimoji="0" lang="en-ZA" sz="36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This is called </a:t>
            </a:r>
            <a:r>
              <a:rPr kumimoji="0" lang="en-ZA" sz="3600" b="1" i="1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infinite recursion.</a:t>
            </a:r>
            <a:endParaRPr kumimoji="0" lang="en-ZA" sz="36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400" marR="0" lvl="1" indent="-411480" algn="l" defTabSz="914400" rtl="0" eaLnBrk="1" fontAlgn="auto" latinLnBrk="0" hangingPunct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r>
              <a:rPr kumimoji="0" lang="en-ZA" sz="36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practice, such a method runs until the computer runs out of resources, and the program terminates abnormally.</a:t>
            </a:r>
          </a:p>
        </p:txBody>
      </p:sp>
    </p:spTree>
    <p:extLst>
      <p:ext uri="{BB962C8B-B14F-4D97-AF65-F5344CB8AC3E}">
        <p14:creationId xmlns:p14="http://schemas.microsoft.com/office/powerpoint/2010/main" val="3496390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Infinite recursion example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41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 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sumRec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(n):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if n==</a:t>
            </a:r>
            <a:r>
              <a:rPr lang="en-US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0:</a:t>
            </a:r>
            <a:r>
              <a:rPr lang="en-US" sz="3200" dirty="0" smtClean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</a:t>
            </a: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</a:t>
            </a:r>
            <a:r>
              <a:rPr lang="en-US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return 0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else: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41960">
              <a:buSzPts val="3360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return </a:t>
            </a:r>
            <a:r>
              <a:rPr lang="en-US" sz="3200" dirty="0" err="1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sumRec</a:t>
            </a:r>
            <a:r>
              <a:rPr lang="en-US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(n)+n   </a:t>
            </a:r>
            <a:r>
              <a:rPr lang="en-US" sz="3200" dirty="0" smtClean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#</a:t>
            </a:r>
            <a:r>
              <a:rPr lang="en-US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logic error here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34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Closer Look at Recursion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42</a:t>
            </a:fld>
            <a:endParaRPr lang="en-ZA"/>
          </a:p>
        </p:txBody>
      </p:sp>
      <p:sp>
        <p:nvSpPr>
          <p:cNvPr id="8" name="Google Shape;593;p87">
            <a:extLst>
              <a:ext uri="{FF2B5EF4-FFF2-40B4-BE49-F238E27FC236}">
                <a16:creationId xmlns:a16="http://schemas.microsoft.com/office/drawing/2014/main" id="{9C3CE0BC-8053-4382-BA10-888AC27E89A5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80000"/>
              </a:lnSpc>
              <a:buClr>
                <a:srgbClr val="D95F29"/>
              </a:buClr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When the computer encounters a recursive call, it must temporarily suspend its execution of a function</a:t>
            </a:r>
            <a:endParaRPr kumimoji="0" lang="en-ZA" sz="36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1" algn="l" defTabSz="914400" rtl="0" eaLnBrk="1" fontAlgn="auto" latinLnBrk="0" hangingPunct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36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 does this because </a:t>
            </a:r>
            <a:r>
              <a:rPr kumimoji="0" lang="en-ZA" sz="3600" b="0" i="1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 must know the result of the recursive call before it can proceed</a:t>
            </a:r>
            <a:endParaRPr kumimoji="0" lang="en-ZA" sz="36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1" algn="l" defTabSz="914400" rtl="0" eaLnBrk="1" fontAlgn="auto" latinLnBrk="0" hangingPunct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36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 saves all the information it needs to continue the computation later on, when it returns from the recursive call</a:t>
            </a:r>
          </a:p>
          <a:p>
            <a:pPr marL="914400" marR="0" lvl="1" indent="-411480" algn="l" defTabSz="914400" rtl="0" eaLnBrk="1" fontAlgn="auto" latinLnBrk="0" hangingPunct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00365F"/>
              </a:buClr>
              <a:buSzPts val="2880"/>
              <a:buFont typeface="Times New Roman"/>
              <a:buNone/>
              <a:tabLst/>
              <a:defRPr/>
            </a:pPr>
            <a:endParaRPr kumimoji="0" lang="en-ZA" sz="36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defTabSz="914400">
              <a:lnSpc>
                <a:spcPct val="80000"/>
              </a:lnSpc>
              <a:buClr>
                <a:srgbClr val="D95F29"/>
              </a:buClr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Ultimately, this entire process terminates when one of the recursive calls does not depend upon recursion to return.</a:t>
            </a:r>
          </a:p>
        </p:txBody>
      </p:sp>
    </p:spTree>
    <p:extLst>
      <p:ext uri="{BB962C8B-B14F-4D97-AF65-F5344CB8AC3E}">
        <p14:creationId xmlns:p14="http://schemas.microsoft.com/office/powerpoint/2010/main" val="2406802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What's Happening Inside Python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43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Python keeps track of every function that has been called </a:t>
            </a:r>
            <a:r>
              <a:rPr lang="en-ZA" dirty="0" smtClean="0"/>
              <a:t>in </a:t>
            </a:r>
            <a:r>
              <a:rPr lang="en-ZA" dirty="0"/>
              <a:t>a </a:t>
            </a:r>
            <a:r>
              <a:rPr lang="en-ZA" dirty="0" smtClean="0"/>
              <a:t>part of memory </a:t>
            </a:r>
            <a:r>
              <a:rPr lang="en-ZA" dirty="0"/>
              <a:t>called a </a:t>
            </a:r>
            <a:r>
              <a:rPr lang="en-ZA" dirty="0" smtClean="0"/>
              <a:t>stack</a:t>
            </a:r>
            <a:r>
              <a:rPr lang="en-ZA" dirty="0"/>
              <a:t>.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This allows Python to return to the next point after a function call.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The same holds for recursive functions.</a:t>
            </a:r>
          </a:p>
          <a:p>
            <a:pPr lvl="1"/>
            <a:r>
              <a:rPr lang="en-ZA" dirty="0"/>
              <a:t>e.g., sum(3) calls sum(2) calls sum(1) calls sum(0)</a:t>
            </a:r>
          </a:p>
        </p:txBody>
      </p:sp>
      <p:cxnSp>
        <p:nvCxnSpPr>
          <p:cNvPr id="6" name="Google Shape;601;p88">
            <a:extLst>
              <a:ext uri="{FF2B5EF4-FFF2-40B4-BE49-F238E27FC236}">
                <a16:creationId xmlns:a16="http://schemas.microsoft.com/office/drawing/2014/main" id="{9A8F09BC-CF46-41DB-92AE-9061AF0AB10B}"/>
              </a:ext>
            </a:extLst>
          </p:cNvPr>
          <p:cNvCxnSpPr/>
          <p:nvPr/>
        </p:nvCxnSpPr>
        <p:spPr>
          <a:xfrm>
            <a:off x="9542859" y="6750845"/>
            <a:ext cx="2382" cy="242887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602;p88">
            <a:extLst>
              <a:ext uri="{FF2B5EF4-FFF2-40B4-BE49-F238E27FC236}">
                <a16:creationId xmlns:a16="http://schemas.microsoft.com/office/drawing/2014/main" id="{50E45668-9201-4B27-8820-2E1D1F9967A5}"/>
              </a:ext>
            </a:extLst>
          </p:cNvPr>
          <p:cNvCxnSpPr/>
          <p:nvPr/>
        </p:nvCxnSpPr>
        <p:spPr>
          <a:xfrm flipH="1">
            <a:off x="9540479" y="9179720"/>
            <a:ext cx="1354931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603;p88">
            <a:extLst>
              <a:ext uri="{FF2B5EF4-FFF2-40B4-BE49-F238E27FC236}">
                <a16:creationId xmlns:a16="http://schemas.microsoft.com/office/drawing/2014/main" id="{52737D7B-4375-48E5-BCF8-BBE435595782}"/>
              </a:ext>
            </a:extLst>
          </p:cNvPr>
          <p:cNvCxnSpPr/>
          <p:nvPr/>
        </p:nvCxnSpPr>
        <p:spPr>
          <a:xfrm>
            <a:off x="10893029" y="6750845"/>
            <a:ext cx="2381" cy="242887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604;p88">
            <a:extLst>
              <a:ext uri="{FF2B5EF4-FFF2-40B4-BE49-F238E27FC236}">
                <a16:creationId xmlns:a16="http://schemas.microsoft.com/office/drawing/2014/main" id="{DD1FE3CF-07B8-4C4F-8812-EEB087162E40}"/>
              </a:ext>
            </a:extLst>
          </p:cNvPr>
          <p:cNvSpPr txBox="1"/>
          <p:nvPr/>
        </p:nvSpPr>
        <p:spPr>
          <a:xfrm>
            <a:off x="9542860" y="7560470"/>
            <a:ext cx="1350170" cy="138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67500" rIns="135000" bIns="675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sum(0)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sum(1)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sum(2)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sum(3)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7754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18702-477B-46DF-99F0-6EF20EEB9A81}"/>
              </a:ext>
            </a:extLst>
          </p:cNvPr>
          <p:cNvSpPr txBox="1">
            <a:spLocks/>
          </p:cNvSpPr>
          <p:nvPr/>
        </p:nvSpPr>
        <p:spPr>
          <a:xfrm>
            <a:off x="623400" y="7459578"/>
            <a:ext cx="17041200" cy="1716505"/>
          </a:xfrm>
          <a:prstGeom prst="rect">
            <a:avLst/>
          </a:prstGeom>
        </p:spPr>
        <p:txBody>
          <a:bodyPr/>
          <a:lstStyle>
            <a:lvl1pPr marL="571500" indent="-5715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n"/>
              <a:defRPr sz="4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●"/>
              <a:defRPr sz="3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buFont typeface="Wingdings" panose="05000000000000000000" pitchFamily="2" charset="2"/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Unless otherwise stated, all materials are copyright of the University of Cape Town</a:t>
            </a: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© University of Cape Town</a:t>
            </a:r>
            <a:endParaRPr lang="en-ZA" sz="3200" dirty="0"/>
          </a:p>
        </p:txBody>
      </p:sp>
      <p:pic>
        <p:nvPicPr>
          <p:cNvPr id="7" name="Google Shape;144;p18">
            <a:extLst>
              <a:ext uri="{FF2B5EF4-FFF2-40B4-BE49-F238E27FC236}">
                <a16:creationId xmlns:a16="http://schemas.microsoft.com/office/drawing/2014/main" id="{0FA537B4-0267-4328-84B6-93CEE6DDF6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32034" y="1749794"/>
            <a:ext cx="10566792" cy="19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832AFE-61C3-4B96-8C49-6C84123550A1}"/>
              </a:ext>
            </a:extLst>
          </p:cNvPr>
          <p:cNvSpPr/>
          <p:nvPr/>
        </p:nvSpPr>
        <p:spPr>
          <a:xfrm rot="5400000">
            <a:off x="9008268" y="-9008268"/>
            <a:ext cx="271463" cy="18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303D13-3EB2-4518-8D0F-66369C9F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96" y="4637686"/>
            <a:ext cx="9110808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5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8F226A-A568-4E87-87E3-CA9AE432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Programming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4369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38156-37EF-4E21-9A2C-6AED1196B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Hussein Suleman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41907-7497-4027-A820-EC84FBD35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2367" y="6839022"/>
            <a:ext cx="7463504" cy="554594"/>
          </a:xfrm>
        </p:spPr>
        <p:txBody>
          <a:bodyPr/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82252-B531-49FD-894B-21F3F6EA8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ACBE67D-1164-45D6-9CA3-BB612C57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Recursion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29DA1-4BEA-4954-83BB-C2388718C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Towers</a:t>
            </a:r>
            <a:endParaRPr lang="en-US" dirty="0"/>
          </a:p>
        </p:txBody>
      </p:sp>
      <p:sp>
        <p:nvSpPr>
          <p:cNvPr id="7" name="Text Placeholder 6" hidden="1">
            <a:extLst>
              <a:ext uri="{FF2B5EF4-FFF2-40B4-BE49-F238E27FC236}">
                <a16:creationId xmlns:a16="http://schemas.microsoft.com/office/drawing/2014/main" id="{6F677291-A277-4595-B9F7-70C1E3DBD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 March 2021</a:t>
            </a:r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CB57A1-7C14-4CA6-92A7-283C8747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745" y="5718142"/>
            <a:ext cx="2621578" cy="262157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EAF21FB-4663-4756-B455-D35FFA81A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3638" y="3554717"/>
            <a:ext cx="10433276" cy="804021"/>
          </a:xfrm>
        </p:spPr>
        <p:txBody>
          <a:bodyPr/>
          <a:lstStyle/>
          <a:p>
            <a:r>
              <a:rPr lang="en-US" dirty="0"/>
              <a:t>CSC1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6772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E173-1DA4-47E5-856E-B0C6B5A4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Towers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27904-7623-429C-899A-25915FC8A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/>
              <a:t>Hussein Suleman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A0E7C-4D2F-4313-A6EC-940A0FE17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24D65-92DA-432E-A230-7281F35F6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University of Cape Town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70228E-3798-4331-99A1-F76C6374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en-ZA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FC81243C-1E16-45DA-B9E2-4E11441A6103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014704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Towers of Hanoi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48</a:t>
            </a:fld>
            <a:endParaRPr lang="en-ZA"/>
          </a:p>
        </p:txBody>
      </p:sp>
      <p:sp>
        <p:nvSpPr>
          <p:cNvPr id="33" name="Google Shape;611;p89">
            <a:extLst>
              <a:ext uri="{FF2B5EF4-FFF2-40B4-BE49-F238E27FC236}">
                <a16:creationId xmlns:a16="http://schemas.microsoft.com/office/drawing/2014/main" id="{8379118E-4D6F-4333-89F5-C1B2F2F769E1}"/>
              </a:ext>
            </a:extLst>
          </p:cNvPr>
          <p:cNvSpPr txBox="1">
            <a:spLocks/>
          </p:cNvSpPr>
          <p:nvPr/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3360"/>
              <a:buFont typeface="Noto Sans Symbols"/>
              <a:buChar char="■"/>
              <a:defRPr sz="42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■"/>
              <a:defRPr sz="36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Char char="■"/>
              <a:defRPr sz="30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5"/>
              </a:buClr>
              <a:buSzPts val="2160"/>
              <a:buFont typeface="Noto Sans Symbols"/>
              <a:buChar char="■"/>
              <a:defRPr sz="2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ZA" sz="4200" b="0" i="0" u="none" strike="noStrike" kern="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Problem: Move a stack of discs one disc at a time from one tower to another, such that no disc may be placed on a larger disc.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D95F29"/>
              </a:buClr>
              <a:buSzPts val="3360"/>
              <a:buFont typeface="Noto Sans Symbols"/>
              <a:buNone/>
              <a:tabLst/>
              <a:defRPr/>
            </a:pPr>
            <a:endParaRPr kumimoji="0" lang="en-ZA" sz="42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4" name="Google Shape;612;p89">
            <a:extLst>
              <a:ext uri="{FF2B5EF4-FFF2-40B4-BE49-F238E27FC236}">
                <a16:creationId xmlns:a16="http://schemas.microsoft.com/office/drawing/2014/main" id="{EA389B4B-A207-43F4-A866-C5BE586C14AC}"/>
              </a:ext>
            </a:extLst>
          </p:cNvPr>
          <p:cNvCxnSpPr/>
          <p:nvPr/>
        </p:nvCxnSpPr>
        <p:spPr>
          <a:xfrm>
            <a:off x="4413647" y="5669758"/>
            <a:ext cx="2700338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613;p89">
            <a:extLst>
              <a:ext uri="{FF2B5EF4-FFF2-40B4-BE49-F238E27FC236}">
                <a16:creationId xmlns:a16="http://schemas.microsoft.com/office/drawing/2014/main" id="{240273BB-1FF5-4428-9389-8E806DB8A0FB}"/>
              </a:ext>
            </a:extLst>
          </p:cNvPr>
          <p:cNvCxnSpPr/>
          <p:nvPr/>
        </p:nvCxnSpPr>
        <p:spPr>
          <a:xfrm rot="10800000" flipH="1">
            <a:off x="5763817" y="4317208"/>
            <a:ext cx="2381" cy="135493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614;p89">
            <a:extLst>
              <a:ext uri="{FF2B5EF4-FFF2-40B4-BE49-F238E27FC236}">
                <a16:creationId xmlns:a16="http://schemas.microsoft.com/office/drawing/2014/main" id="{4AB3805E-92A1-4E57-9E4B-F0564322AA8B}"/>
              </a:ext>
            </a:extLst>
          </p:cNvPr>
          <p:cNvSpPr/>
          <p:nvPr/>
        </p:nvSpPr>
        <p:spPr>
          <a:xfrm>
            <a:off x="4682729" y="5400675"/>
            <a:ext cx="2159793" cy="269082"/>
          </a:xfrm>
          <a:prstGeom prst="rect">
            <a:avLst/>
          </a:prstGeom>
          <a:solidFill>
            <a:srgbClr val="46C1B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615;p89">
            <a:extLst>
              <a:ext uri="{FF2B5EF4-FFF2-40B4-BE49-F238E27FC236}">
                <a16:creationId xmlns:a16="http://schemas.microsoft.com/office/drawing/2014/main" id="{502390A8-957F-4556-B0D6-CB682D786716}"/>
              </a:ext>
            </a:extLst>
          </p:cNvPr>
          <p:cNvSpPr/>
          <p:nvPr/>
        </p:nvSpPr>
        <p:spPr>
          <a:xfrm>
            <a:off x="4954191" y="5129213"/>
            <a:ext cx="1619250" cy="269082"/>
          </a:xfrm>
          <a:prstGeom prst="rect">
            <a:avLst/>
          </a:prstGeom>
          <a:solidFill>
            <a:srgbClr val="46C1B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616;p89">
            <a:extLst>
              <a:ext uri="{FF2B5EF4-FFF2-40B4-BE49-F238E27FC236}">
                <a16:creationId xmlns:a16="http://schemas.microsoft.com/office/drawing/2014/main" id="{2396CB69-6FC6-443E-B1C3-5818B45A614A}"/>
              </a:ext>
            </a:extLst>
          </p:cNvPr>
          <p:cNvSpPr/>
          <p:nvPr/>
        </p:nvSpPr>
        <p:spPr>
          <a:xfrm>
            <a:off x="5223272" y="4860133"/>
            <a:ext cx="1081088" cy="269081"/>
          </a:xfrm>
          <a:prstGeom prst="rect">
            <a:avLst/>
          </a:prstGeom>
          <a:solidFill>
            <a:srgbClr val="46C1B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617;p89">
            <a:extLst>
              <a:ext uri="{FF2B5EF4-FFF2-40B4-BE49-F238E27FC236}">
                <a16:creationId xmlns:a16="http://schemas.microsoft.com/office/drawing/2014/main" id="{9652377D-5B73-49B6-8D49-501EED18B551}"/>
              </a:ext>
            </a:extLst>
          </p:cNvPr>
          <p:cNvSpPr/>
          <p:nvPr/>
        </p:nvSpPr>
        <p:spPr>
          <a:xfrm>
            <a:off x="5492354" y="4591050"/>
            <a:ext cx="540543" cy="269082"/>
          </a:xfrm>
          <a:prstGeom prst="rect">
            <a:avLst/>
          </a:prstGeom>
          <a:solidFill>
            <a:srgbClr val="46C1B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618;p89">
            <a:extLst>
              <a:ext uri="{FF2B5EF4-FFF2-40B4-BE49-F238E27FC236}">
                <a16:creationId xmlns:a16="http://schemas.microsoft.com/office/drawing/2014/main" id="{B9EA2B82-28BA-4D17-A899-EDD88A1C5C72}"/>
              </a:ext>
            </a:extLst>
          </p:cNvPr>
          <p:cNvCxnSpPr/>
          <p:nvPr/>
        </p:nvCxnSpPr>
        <p:spPr>
          <a:xfrm>
            <a:off x="7652147" y="5669758"/>
            <a:ext cx="2700338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619;p89">
            <a:extLst>
              <a:ext uri="{FF2B5EF4-FFF2-40B4-BE49-F238E27FC236}">
                <a16:creationId xmlns:a16="http://schemas.microsoft.com/office/drawing/2014/main" id="{FA1BD4C7-D9E8-4E62-BF43-352B902F76DF}"/>
              </a:ext>
            </a:extLst>
          </p:cNvPr>
          <p:cNvCxnSpPr/>
          <p:nvPr/>
        </p:nvCxnSpPr>
        <p:spPr>
          <a:xfrm rot="10800000" flipH="1">
            <a:off x="9002317" y="4317208"/>
            <a:ext cx="2381" cy="135493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620;p89">
            <a:extLst>
              <a:ext uri="{FF2B5EF4-FFF2-40B4-BE49-F238E27FC236}">
                <a16:creationId xmlns:a16="http://schemas.microsoft.com/office/drawing/2014/main" id="{FF85A8A8-31A7-47B2-BD75-3C8E1572788B}"/>
              </a:ext>
            </a:extLst>
          </p:cNvPr>
          <p:cNvCxnSpPr/>
          <p:nvPr/>
        </p:nvCxnSpPr>
        <p:spPr>
          <a:xfrm>
            <a:off x="10893029" y="5669758"/>
            <a:ext cx="2700338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621;p89">
            <a:extLst>
              <a:ext uri="{FF2B5EF4-FFF2-40B4-BE49-F238E27FC236}">
                <a16:creationId xmlns:a16="http://schemas.microsoft.com/office/drawing/2014/main" id="{49554D22-B144-4091-8692-1BFEC4110FCE}"/>
              </a:ext>
            </a:extLst>
          </p:cNvPr>
          <p:cNvCxnSpPr/>
          <p:nvPr/>
        </p:nvCxnSpPr>
        <p:spPr>
          <a:xfrm rot="10800000" flipH="1">
            <a:off x="12243197" y="4317208"/>
            <a:ext cx="2382" cy="135493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622;p89">
            <a:extLst>
              <a:ext uri="{FF2B5EF4-FFF2-40B4-BE49-F238E27FC236}">
                <a16:creationId xmlns:a16="http://schemas.microsoft.com/office/drawing/2014/main" id="{2478C422-2A07-4F8F-B740-1F63A4748855}"/>
              </a:ext>
            </a:extLst>
          </p:cNvPr>
          <p:cNvCxnSpPr/>
          <p:nvPr/>
        </p:nvCxnSpPr>
        <p:spPr>
          <a:xfrm>
            <a:off x="10893029" y="8370095"/>
            <a:ext cx="2700338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623;p89">
            <a:extLst>
              <a:ext uri="{FF2B5EF4-FFF2-40B4-BE49-F238E27FC236}">
                <a16:creationId xmlns:a16="http://schemas.microsoft.com/office/drawing/2014/main" id="{1BB77F65-B110-41E5-A146-D51C4C84FD6A}"/>
              </a:ext>
            </a:extLst>
          </p:cNvPr>
          <p:cNvCxnSpPr/>
          <p:nvPr/>
        </p:nvCxnSpPr>
        <p:spPr>
          <a:xfrm rot="10800000" flipH="1">
            <a:off x="12243197" y="7017545"/>
            <a:ext cx="2382" cy="135493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624;p89">
            <a:extLst>
              <a:ext uri="{FF2B5EF4-FFF2-40B4-BE49-F238E27FC236}">
                <a16:creationId xmlns:a16="http://schemas.microsoft.com/office/drawing/2014/main" id="{83709E30-7175-4D29-9403-BF59655832D0}"/>
              </a:ext>
            </a:extLst>
          </p:cNvPr>
          <p:cNvSpPr/>
          <p:nvPr/>
        </p:nvSpPr>
        <p:spPr>
          <a:xfrm>
            <a:off x="11164491" y="8101013"/>
            <a:ext cx="2159793" cy="269082"/>
          </a:xfrm>
          <a:prstGeom prst="rect">
            <a:avLst/>
          </a:prstGeom>
          <a:solidFill>
            <a:srgbClr val="46C1B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625;p89">
            <a:extLst>
              <a:ext uri="{FF2B5EF4-FFF2-40B4-BE49-F238E27FC236}">
                <a16:creationId xmlns:a16="http://schemas.microsoft.com/office/drawing/2014/main" id="{D0C8C4F1-79BD-48EA-BB1E-8399BEE2DB9E}"/>
              </a:ext>
            </a:extLst>
          </p:cNvPr>
          <p:cNvSpPr/>
          <p:nvPr/>
        </p:nvSpPr>
        <p:spPr>
          <a:xfrm>
            <a:off x="11433572" y="7829550"/>
            <a:ext cx="1619250" cy="269082"/>
          </a:xfrm>
          <a:prstGeom prst="rect">
            <a:avLst/>
          </a:prstGeom>
          <a:solidFill>
            <a:srgbClr val="46C1B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626;p89">
            <a:extLst>
              <a:ext uri="{FF2B5EF4-FFF2-40B4-BE49-F238E27FC236}">
                <a16:creationId xmlns:a16="http://schemas.microsoft.com/office/drawing/2014/main" id="{DD777C77-FF8A-4BF2-B41F-22B1CE5B26FB}"/>
              </a:ext>
            </a:extLst>
          </p:cNvPr>
          <p:cNvSpPr/>
          <p:nvPr/>
        </p:nvSpPr>
        <p:spPr>
          <a:xfrm>
            <a:off x="11702654" y="7560470"/>
            <a:ext cx="1081088" cy="269081"/>
          </a:xfrm>
          <a:prstGeom prst="rect">
            <a:avLst/>
          </a:prstGeom>
          <a:solidFill>
            <a:srgbClr val="46C1B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627;p89">
            <a:extLst>
              <a:ext uri="{FF2B5EF4-FFF2-40B4-BE49-F238E27FC236}">
                <a16:creationId xmlns:a16="http://schemas.microsoft.com/office/drawing/2014/main" id="{8DF04C31-5EAE-41E6-9866-FBAA48CD1391}"/>
              </a:ext>
            </a:extLst>
          </p:cNvPr>
          <p:cNvSpPr/>
          <p:nvPr/>
        </p:nvSpPr>
        <p:spPr>
          <a:xfrm>
            <a:off x="11974116" y="7289008"/>
            <a:ext cx="540543" cy="269081"/>
          </a:xfrm>
          <a:prstGeom prst="rect">
            <a:avLst/>
          </a:prstGeom>
          <a:solidFill>
            <a:srgbClr val="46C1B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628;p89">
            <a:extLst>
              <a:ext uri="{FF2B5EF4-FFF2-40B4-BE49-F238E27FC236}">
                <a16:creationId xmlns:a16="http://schemas.microsoft.com/office/drawing/2014/main" id="{A20A400B-0FBC-456C-8CB4-FFAC0674E6FE}"/>
              </a:ext>
            </a:extLst>
          </p:cNvPr>
          <p:cNvCxnSpPr/>
          <p:nvPr/>
        </p:nvCxnSpPr>
        <p:spPr>
          <a:xfrm>
            <a:off x="4413647" y="8370095"/>
            <a:ext cx="2700338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629;p89">
            <a:extLst>
              <a:ext uri="{FF2B5EF4-FFF2-40B4-BE49-F238E27FC236}">
                <a16:creationId xmlns:a16="http://schemas.microsoft.com/office/drawing/2014/main" id="{7061550F-390D-4491-B335-BFBF0963D0FF}"/>
              </a:ext>
            </a:extLst>
          </p:cNvPr>
          <p:cNvCxnSpPr/>
          <p:nvPr/>
        </p:nvCxnSpPr>
        <p:spPr>
          <a:xfrm rot="10800000" flipH="1">
            <a:off x="5763817" y="7017545"/>
            <a:ext cx="2381" cy="135493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630;p89">
            <a:extLst>
              <a:ext uri="{FF2B5EF4-FFF2-40B4-BE49-F238E27FC236}">
                <a16:creationId xmlns:a16="http://schemas.microsoft.com/office/drawing/2014/main" id="{B0624A3B-1D54-47D0-880D-1162081038EF}"/>
              </a:ext>
            </a:extLst>
          </p:cNvPr>
          <p:cNvCxnSpPr/>
          <p:nvPr/>
        </p:nvCxnSpPr>
        <p:spPr>
          <a:xfrm>
            <a:off x="7652147" y="8370095"/>
            <a:ext cx="2700338" cy="2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631;p89">
            <a:extLst>
              <a:ext uri="{FF2B5EF4-FFF2-40B4-BE49-F238E27FC236}">
                <a16:creationId xmlns:a16="http://schemas.microsoft.com/office/drawing/2014/main" id="{AE0A5829-40ED-4B3A-AA67-6B6EDF68A037}"/>
              </a:ext>
            </a:extLst>
          </p:cNvPr>
          <p:cNvCxnSpPr/>
          <p:nvPr/>
        </p:nvCxnSpPr>
        <p:spPr>
          <a:xfrm rot="10800000" flipH="1">
            <a:off x="9002317" y="7017545"/>
            <a:ext cx="2381" cy="135493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632;p89">
            <a:extLst>
              <a:ext uri="{FF2B5EF4-FFF2-40B4-BE49-F238E27FC236}">
                <a16:creationId xmlns:a16="http://schemas.microsoft.com/office/drawing/2014/main" id="{4ABC1AA9-923A-480E-82F2-5BB2F9321E79}"/>
              </a:ext>
            </a:extLst>
          </p:cNvPr>
          <p:cNvCxnSpPr/>
          <p:nvPr/>
        </p:nvCxnSpPr>
        <p:spPr>
          <a:xfrm>
            <a:off x="9002317" y="5938838"/>
            <a:ext cx="2381" cy="8096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" name="Google Shape;633;p89">
            <a:extLst>
              <a:ext uri="{FF2B5EF4-FFF2-40B4-BE49-F238E27FC236}">
                <a16:creationId xmlns:a16="http://schemas.microsoft.com/office/drawing/2014/main" id="{49A7A086-196E-4CA5-AA7C-A02AF4BBACE8}"/>
              </a:ext>
            </a:extLst>
          </p:cNvPr>
          <p:cNvSpPr/>
          <p:nvPr/>
        </p:nvSpPr>
        <p:spPr>
          <a:xfrm>
            <a:off x="7416404" y="9032082"/>
            <a:ext cx="484459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kern="0">
                <a:solidFill>
                  <a:srgbClr val="707070"/>
                </a:solidFill>
                <a:latin typeface="Arial"/>
                <a:ea typeface="Arial"/>
                <a:cs typeface="Arial"/>
                <a:sym typeface="Arial"/>
              </a:rPr>
              <a:t>puzzle game invented in the late 1800s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61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Hanoi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49</a:t>
            </a:fld>
            <a:endParaRPr lang="en-ZA"/>
          </a:p>
        </p:txBody>
      </p:sp>
      <p:cxnSp>
        <p:nvCxnSpPr>
          <p:cNvPr id="7" name="Google Shape;639;p90">
            <a:extLst>
              <a:ext uri="{FF2B5EF4-FFF2-40B4-BE49-F238E27FC236}">
                <a16:creationId xmlns:a16="http://schemas.microsoft.com/office/drawing/2014/main" id="{73174DD9-FF8A-4CC9-8FEA-9D7CA0610A36}"/>
              </a:ext>
            </a:extLst>
          </p:cNvPr>
          <p:cNvCxnSpPr/>
          <p:nvPr/>
        </p:nvCxnSpPr>
        <p:spPr>
          <a:xfrm>
            <a:off x="49303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8" name="Google Shape;640;p90">
            <a:extLst>
              <a:ext uri="{FF2B5EF4-FFF2-40B4-BE49-F238E27FC236}">
                <a16:creationId xmlns:a16="http://schemas.microsoft.com/office/drawing/2014/main" id="{7220F2AF-195B-4573-A67A-FFC9B5D48BC7}"/>
              </a:ext>
            </a:extLst>
          </p:cNvPr>
          <p:cNvCxnSpPr/>
          <p:nvPr/>
        </p:nvCxnSpPr>
        <p:spPr>
          <a:xfrm>
            <a:off x="881895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11" name="Google Shape;641;p90">
            <a:extLst>
              <a:ext uri="{FF2B5EF4-FFF2-40B4-BE49-F238E27FC236}">
                <a16:creationId xmlns:a16="http://schemas.microsoft.com/office/drawing/2014/main" id="{6FE0FD5A-F663-45C0-9D42-D012C021611A}"/>
              </a:ext>
            </a:extLst>
          </p:cNvPr>
          <p:cNvCxnSpPr/>
          <p:nvPr/>
        </p:nvCxnSpPr>
        <p:spPr>
          <a:xfrm>
            <a:off x="128170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sp>
        <p:nvSpPr>
          <p:cNvPr id="12" name="Google Shape;642;p90">
            <a:extLst>
              <a:ext uri="{FF2B5EF4-FFF2-40B4-BE49-F238E27FC236}">
                <a16:creationId xmlns:a16="http://schemas.microsoft.com/office/drawing/2014/main" id="{3C951D97-4086-47DC-87A6-29110975388C}"/>
              </a:ext>
            </a:extLst>
          </p:cNvPr>
          <p:cNvSpPr txBox="1"/>
          <p:nvPr/>
        </p:nvSpPr>
        <p:spPr>
          <a:xfrm>
            <a:off x="4606529" y="9032083"/>
            <a:ext cx="6500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4" name="Google Shape;643;p90">
            <a:extLst>
              <a:ext uri="{FF2B5EF4-FFF2-40B4-BE49-F238E27FC236}">
                <a16:creationId xmlns:a16="http://schemas.microsoft.com/office/drawing/2014/main" id="{A937A055-C2F6-4214-AD51-DB4B7500D72D}"/>
              </a:ext>
            </a:extLst>
          </p:cNvPr>
          <p:cNvSpPr txBox="1"/>
          <p:nvPr/>
        </p:nvSpPr>
        <p:spPr>
          <a:xfrm>
            <a:off x="8657016" y="9046708"/>
            <a:ext cx="6500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5" name="Google Shape;644;p90">
            <a:extLst>
              <a:ext uri="{FF2B5EF4-FFF2-40B4-BE49-F238E27FC236}">
                <a16:creationId xmlns:a16="http://schemas.microsoft.com/office/drawing/2014/main" id="{998B0D61-98DB-4D62-8CBA-011C3726062C}"/>
              </a:ext>
            </a:extLst>
          </p:cNvPr>
          <p:cNvSpPr txBox="1"/>
          <p:nvPr/>
        </p:nvSpPr>
        <p:spPr>
          <a:xfrm>
            <a:off x="12493229" y="8924926"/>
            <a:ext cx="647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6" name="Google Shape;645;p90">
            <a:extLst>
              <a:ext uri="{FF2B5EF4-FFF2-40B4-BE49-F238E27FC236}">
                <a16:creationId xmlns:a16="http://schemas.microsoft.com/office/drawing/2014/main" id="{DD45FFA8-3C63-4DE1-9F4E-25DCC8534C21}"/>
              </a:ext>
            </a:extLst>
          </p:cNvPr>
          <p:cNvSpPr/>
          <p:nvPr/>
        </p:nvSpPr>
        <p:spPr>
          <a:xfrm>
            <a:off x="11164493" y="8168879"/>
            <a:ext cx="3995738" cy="647700"/>
          </a:xfrm>
          <a:prstGeom prst="roundRect">
            <a:avLst>
              <a:gd name="adj" fmla="val 16667"/>
            </a:avLst>
          </a:prstGeom>
          <a:solidFill>
            <a:srgbClr val="46C1BB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646;p90">
            <a:extLst>
              <a:ext uri="{FF2B5EF4-FFF2-40B4-BE49-F238E27FC236}">
                <a16:creationId xmlns:a16="http://schemas.microsoft.com/office/drawing/2014/main" id="{FAD9B166-D342-4BF7-A486-4D33FEAD9EDC}"/>
              </a:ext>
            </a:extLst>
          </p:cNvPr>
          <p:cNvSpPr/>
          <p:nvPr/>
        </p:nvSpPr>
        <p:spPr>
          <a:xfrm>
            <a:off x="7782090" y="8239234"/>
            <a:ext cx="3240882" cy="538163"/>
          </a:xfrm>
          <a:prstGeom prst="roundRect">
            <a:avLst>
              <a:gd name="adj" fmla="val 16667"/>
            </a:avLst>
          </a:prstGeom>
          <a:solidFill>
            <a:srgbClr val="35393B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647;p90">
            <a:extLst>
              <a:ext uri="{FF2B5EF4-FFF2-40B4-BE49-F238E27FC236}">
                <a16:creationId xmlns:a16="http://schemas.microsoft.com/office/drawing/2014/main" id="{CC21257A-F00E-4B52-9F1D-43DA808C5D22}"/>
              </a:ext>
            </a:extLst>
          </p:cNvPr>
          <p:cNvSpPr/>
          <p:nvPr/>
        </p:nvSpPr>
        <p:spPr>
          <a:xfrm>
            <a:off x="8160708" y="7784029"/>
            <a:ext cx="2483645" cy="433388"/>
          </a:xfrm>
          <a:prstGeom prst="roundRect">
            <a:avLst>
              <a:gd name="adj" fmla="val 16667"/>
            </a:avLst>
          </a:prstGeom>
          <a:solidFill>
            <a:srgbClr val="81E266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648;p90">
            <a:extLst>
              <a:ext uri="{FF2B5EF4-FFF2-40B4-BE49-F238E27FC236}">
                <a16:creationId xmlns:a16="http://schemas.microsoft.com/office/drawing/2014/main" id="{20C23AF3-E0CB-4121-935D-0327F092A9FD}"/>
              </a:ext>
            </a:extLst>
          </p:cNvPr>
          <p:cNvSpPr/>
          <p:nvPr/>
        </p:nvSpPr>
        <p:spPr>
          <a:xfrm>
            <a:off x="8272462" y="7221667"/>
            <a:ext cx="1728788" cy="540545"/>
          </a:xfrm>
          <a:prstGeom prst="roundRect">
            <a:avLst>
              <a:gd name="adj" fmla="val 16667"/>
            </a:avLst>
          </a:prstGeom>
          <a:solidFill>
            <a:srgbClr val="46C1BB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649;p90">
            <a:extLst>
              <a:ext uri="{FF2B5EF4-FFF2-40B4-BE49-F238E27FC236}">
                <a16:creationId xmlns:a16="http://schemas.microsoft.com/office/drawing/2014/main" id="{C702C51B-5781-494C-BAF1-8A4C57DDBF48}"/>
              </a:ext>
            </a:extLst>
          </p:cNvPr>
          <p:cNvSpPr/>
          <p:nvPr/>
        </p:nvSpPr>
        <p:spPr>
          <a:xfrm>
            <a:off x="8386911" y="6789618"/>
            <a:ext cx="864096" cy="432048"/>
          </a:xfrm>
          <a:prstGeom prst="roundRect">
            <a:avLst>
              <a:gd name="adj" fmla="val 16667"/>
            </a:avLst>
          </a:prstGeom>
          <a:solidFill>
            <a:srgbClr val="EA4974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49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Concept: Recursion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5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86740">
              <a:buFont typeface="Wingdings" panose="05000000000000000000" pitchFamily="2" charset="2"/>
              <a:buChar char="§"/>
            </a:pPr>
            <a:r>
              <a:rPr lang="en-US" dirty="0"/>
              <a:t>The fern leaf</a:t>
            </a:r>
          </a:p>
        </p:txBody>
      </p:sp>
      <p:pic>
        <p:nvPicPr>
          <p:cNvPr id="5" name="Google Shape;201;p54">
            <a:extLst>
              <a:ext uri="{FF2B5EF4-FFF2-40B4-BE49-F238E27FC236}">
                <a16:creationId xmlns:a16="http://schemas.microsoft.com/office/drawing/2014/main" id="{A953C427-05C6-4DC1-8BE2-C272214453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132" y="2507863"/>
            <a:ext cx="7169943" cy="7019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390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Hanoi: 1 disk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50</a:t>
            </a:fld>
            <a:endParaRPr lang="en-ZA"/>
          </a:p>
        </p:txBody>
      </p:sp>
      <p:cxnSp>
        <p:nvCxnSpPr>
          <p:cNvPr id="7" name="Google Shape;655;p91">
            <a:extLst>
              <a:ext uri="{FF2B5EF4-FFF2-40B4-BE49-F238E27FC236}">
                <a16:creationId xmlns:a16="http://schemas.microsoft.com/office/drawing/2014/main" id="{C155B111-F72A-4139-9186-5597C7A0C7D0}"/>
              </a:ext>
            </a:extLst>
          </p:cNvPr>
          <p:cNvCxnSpPr/>
          <p:nvPr/>
        </p:nvCxnSpPr>
        <p:spPr>
          <a:xfrm>
            <a:off x="49303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8" name="Google Shape;656;p91">
            <a:extLst>
              <a:ext uri="{FF2B5EF4-FFF2-40B4-BE49-F238E27FC236}">
                <a16:creationId xmlns:a16="http://schemas.microsoft.com/office/drawing/2014/main" id="{82ABF596-03E6-4FE1-AD62-EBA0DE78F559}"/>
              </a:ext>
            </a:extLst>
          </p:cNvPr>
          <p:cNvCxnSpPr/>
          <p:nvPr/>
        </p:nvCxnSpPr>
        <p:spPr>
          <a:xfrm>
            <a:off x="881895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11" name="Google Shape;657;p91">
            <a:extLst>
              <a:ext uri="{FF2B5EF4-FFF2-40B4-BE49-F238E27FC236}">
                <a16:creationId xmlns:a16="http://schemas.microsoft.com/office/drawing/2014/main" id="{8DC097BE-2B3E-4971-AA68-45D88C272F6C}"/>
              </a:ext>
            </a:extLst>
          </p:cNvPr>
          <p:cNvCxnSpPr/>
          <p:nvPr/>
        </p:nvCxnSpPr>
        <p:spPr>
          <a:xfrm>
            <a:off x="128170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sp>
        <p:nvSpPr>
          <p:cNvPr id="12" name="Google Shape;658;p91">
            <a:extLst>
              <a:ext uri="{FF2B5EF4-FFF2-40B4-BE49-F238E27FC236}">
                <a16:creationId xmlns:a16="http://schemas.microsoft.com/office/drawing/2014/main" id="{54CDE7AC-D368-4B12-A975-C041187259B8}"/>
              </a:ext>
            </a:extLst>
          </p:cNvPr>
          <p:cNvSpPr txBox="1"/>
          <p:nvPr/>
        </p:nvSpPr>
        <p:spPr>
          <a:xfrm>
            <a:off x="4606529" y="9032083"/>
            <a:ext cx="6500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4" name="Google Shape;659;p91">
            <a:extLst>
              <a:ext uri="{FF2B5EF4-FFF2-40B4-BE49-F238E27FC236}">
                <a16:creationId xmlns:a16="http://schemas.microsoft.com/office/drawing/2014/main" id="{86F08FA2-FE6B-4E26-BF2C-EF7DDB8E664B}"/>
              </a:ext>
            </a:extLst>
          </p:cNvPr>
          <p:cNvSpPr txBox="1"/>
          <p:nvPr/>
        </p:nvSpPr>
        <p:spPr>
          <a:xfrm>
            <a:off x="8495109" y="9032083"/>
            <a:ext cx="6500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5" name="Google Shape;660;p91">
            <a:extLst>
              <a:ext uri="{FF2B5EF4-FFF2-40B4-BE49-F238E27FC236}">
                <a16:creationId xmlns:a16="http://schemas.microsoft.com/office/drawing/2014/main" id="{014738A4-2D6D-4EE0-BF75-522C93E2D93E}"/>
              </a:ext>
            </a:extLst>
          </p:cNvPr>
          <p:cNvSpPr txBox="1"/>
          <p:nvPr/>
        </p:nvSpPr>
        <p:spPr>
          <a:xfrm>
            <a:off x="12493229" y="8924926"/>
            <a:ext cx="647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6" name="Google Shape;661;p91">
            <a:extLst>
              <a:ext uri="{FF2B5EF4-FFF2-40B4-BE49-F238E27FC236}">
                <a16:creationId xmlns:a16="http://schemas.microsoft.com/office/drawing/2014/main" id="{ED6F6C91-7ED1-43B9-8694-184F6FB3EEDC}"/>
              </a:ext>
            </a:extLst>
          </p:cNvPr>
          <p:cNvSpPr/>
          <p:nvPr/>
        </p:nvSpPr>
        <p:spPr>
          <a:xfrm>
            <a:off x="12276833" y="7519764"/>
            <a:ext cx="864096" cy="432048"/>
          </a:xfrm>
          <a:prstGeom prst="roundRect">
            <a:avLst>
              <a:gd name="adj" fmla="val 16667"/>
            </a:avLst>
          </a:prstGeom>
          <a:solidFill>
            <a:srgbClr val="EA4974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0938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Hanoi: 2 disks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51</a:t>
            </a:fld>
            <a:endParaRPr lang="en-ZA"/>
          </a:p>
        </p:txBody>
      </p:sp>
      <p:cxnSp>
        <p:nvCxnSpPr>
          <p:cNvPr id="7" name="Google Shape;667;p92">
            <a:extLst>
              <a:ext uri="{FF2B5EF4-FFF2-40B4-BE49-F238E27FC236}">
                <a16:creationId xmlns:a16="http://schemas.microsoft.com/office/drawing/2014/main" id="{D3D22972-73EA-40D1-8792-2E4348798802}"/>
              </a:ext>
            </a:extLst>
          </p:cNvPr>
          <p:cNvCxnSpPr/>
          <p:nvPr/>
        </p:nvCxnSpPr>
        <p:spPr>
          <a:xfrm>
            <a:off x="49303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8" name="Google Shape;668;p92">
            <a:extLst>
              <a:ext uri="{FF2B5EF4-FFF2-40B4-BE49-F238E27FC236}">
                <a16:creationId xmlns:a16="http://schemas.microsoft.com/office/drawing/2014/main" id="{C4DBDDA0-F340-491F-9604-EA72561DAEDA}"/>
              </a:ext>
            </a:extLst>
          </p:cNvPr>
          <p:cNvCxnSpPr/>
          <p:nvPr/>
        </p:nvCxnSpPr>
        <p:spPr>
          <a:xfrm>
            <a:off x="881895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11" name="Google Shape;669;p92">
            <a:extLst>
              <a:ext uri="{FF2B5EF4-FFF2-40B4-BE49-F238E27FC236}">
                <a16:creationId xmlns:a16="http://schemas.microsoft.com/office/drawing/2014/main" id="{41DC5965-2BBF-48F2-818D-BDD3DCDF78DB}"/>
              </a:ext>
            </a:extLst>
          </p:cNvPr>
          <p:cNvCxnSpPr/>
          <p:nvPr/>
        </p:nvCxnSpPr>
        <p:spPr>
          <a:xfrm>
            <a:off x="128170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sp>
        <p:nvSpPr>
          <p:cNvPr id="12" name="Google Shape;670;p92">
            <a:extLst>
              <a:ext uri="{FF2B5EF4-FFF2-40B4-BE49-F238E27FC236}">
                <a16:creationId xmlns:a16="http://schemas.microsoft.com/office/drawing/2014/main" id="{A8F31680-B610-430E-B740-84D0FAB75452}"/>
              </a:ext>
            </a:extLst>
          </p:cNvPr>
          <p:cNvSpPr txBox="1"/>
          <p:nvPr/>
        </p:nvSpPr>
        <p:spPr>
          <a:xfrm>
            <a:off x="4606529" y="9032083"/>
            <a:ext cx="6500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4" name="Google Shape;671;p92">
            <a:extLst>
              <a:ext uri="{FF2B5EF4-FFF2-40B4-BE49-F238E27FC236}">
                <a16:creationId xmlns:a16="http://schemas.microsoft.com/office/drawing/2014/main" id="{4A860A07-69D0-4F49-A3A7-175900AC76EF}"/>
              </a:ext>
            </a:extLst>
          </p:cNvPr>
          <p:cNvSpPr txBox="1"/>
          <p:nvPr/>
        </p:nvSpPr>
        <p:spPr>
          <a:xfrm>
            <a:off x="8495109" y="9032083"/>
            <a:ext cx="6500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5" name="Google Shape;672;p92">
            <a:extLst>
              <a:ext uri="{FF2B5EF4-FFF2-40B4-BE49-F238E27FC236}">
                <a16:creationId xmlns:a16="http://schemas.microsoft.com/office/drawing/2014/main" id="{0A56AB9E-545B-4951-868B-C68F3F8B4461}"/>
              </a:ext>
            </a:extLst>
          </p:cNvPr>
          <p:cNvSpPr txBox="1"/>
          <p:nvPr/>
        </p:nvSpPr>
        <p:spPr>
          <a:xfrm>
            <a:off x="12493229" y="8924926"/>
            <a:ext cx="647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6" name="Google Shape;673;p92">
            <a:extLst>
              <a:ext uri="{FF2B5EF4-FFF2-40B4-BE49-F238E27FC236}">
                <a16:creationId xmlns:a16="http://schemas.microsoft.com/office/drawing/2014/main" id="{4D498951-3990-4D49-B1E8-24D8BCC11F50}"/>
              </a:ext>
            </a:extLst>
          </p:cNvPr>
          <p:cNvSpPr/>
          <p:nvPr/>
        </p:nvSpPr>
        <p:spPr>
          <a:xfrm>
            <a:off x="11953876" y="8304921"/>
            <a:ext cx="1726406" cy="540543"/>
          </a:xfrm>
          <a:prstGeom prst="roundRect">
            <a:avLst>
              <a:gd name="adj" fmla="val 16667"/>
            </a:avLst>
          </a:prstGeom>
          <a:solidFill>
            <a:srgbClr val="46C1BB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674;p92">
            <a:extLst>
              <a:ext uri="{FF2B5EF4-FFF2-40B4-BE49-F238E27FC236}">
                <a16:creationId xmlns:a16="http://schemas.microsoft.com/office/drawing/2014/main" id="{709E2518-7071-4680-92D0-35F577B93DFA}"/>
              </a:ext>
            </a:extLst>
          </p:cNvPr>
          <p:cNvSpPr/>
          <p:nvPr/>
        </p:nvSpPr>
        <p:spPr>
          <a:xfrm>
            <a:off x="12385029" y="7872873"/>
            <a:ext cx="864096" cy="432048"/>
          </a:xfrm>
          <a:prstGeom prst="roundRect">
            <a:avLst>
              <a:gd name="adj" fmla="val 16667"/>
            </a:avLst>
          </a:prstGeom>
          <a:solidFill>
            <a:srgbClr val="EA4974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762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Hanoi: 3 disks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52</a:t>
            </a:fld>
            <a:endParaRPr lang="en-ZA"/>
          </a:p>
        </p:txBody>
      </p:sp>
      <p:cxnSp>
        <p:nvCxnSpPr>
          <p:cNvPr id="7" name="Google Shape;680;p93">
            <a:extLst>
              <a:ext uri="{FF2B5EF4-FFF2-40B4-BE49-F238E27FC236}">
                <a16:creationId xmlns:a16="http://schemas.microsoft.com/office/drawing/2014/main" id="{7DFD2744-0571-4B02-BAAA-AE3E55DCD96D}"/>
              </a:ext>
            </a:extLst>
          </p:cNvPr>
          <p:cNvCxnSpPr/>
          <p:nvPr/>
        </p:nvCxnSpPr>
        <p:spPr>
          <a:xfrm>
            <a:off x="49303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8" name="Google Shape;681;p93">
            <a:extLst>
              <a:ext uri="{FF2B5EF4-FFF2-40B4-BE49-F238E27FC236}">
                <a16:creationId xmlns:a16="http://schemas.microsoft.com/office/drawing/2014/main" id="{7F82ECFA-B397-4CAC-8D14-6014D26A79B4}"/>
              </a:ext>
            </a:extLst>
          </p:cNvPr>
          <p:cNvCxnSpPr/>
          <p:nvPr/>
        </p:nvCxnSpPr>
        <p:spPr>
          <a:xfrm>
            <a:off x="881895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11" name="Google Shape;682;p93">
            <a:extLst>
              <a:ext uri="{FF2B5EF4-FFF2-40B4-BE49-F238E27FC236}">
                <a16:creationId xmlns:a16="http://schemas.microsoft.com/office/drawing/2014/main" id="{EA19BF48-E2CE-44B2-B4D9-11369040D374}"/>
              </a:ext>
            </a:extLst>
          </p:cNvPr>
          <p:cNvCxnSpPr/>
          <p:nvPr/>
        </p:nvCxnSpPr>
        <p:spPr>
          <a:xfrm>
            <a:off x="128170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sp>
        <p:nvSpPr>
          <p:cNvPr id="12" name="Google Shape;683;p93">
            <a:extLst>
              <a:ext uri="{FF2B5EF4-FFF2-40B4-BE49-F238E27FC236}">
                <a16:creationId xmlns:a16="http://schemas.microsoft.com/office/drawing/2014/main" id="{6D618C42-266A-4CEE-8F14-464A44FF34E4}"/>
              </a:ext>
            </a:extLst>
          </p:cNvPr>
          <p:cNvSpPr txBox="1"/>
          <p:nvPr/>
        </p:nvSpPr>
        <p:spPr>
          <a:xfrm>
            <a:off x="4606529" y="9032083"/>
            <a:ext cx="6500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4" name="Google Shape;684;p93">
            <a:extLst>
              <a:ext uri="{FF2B5EF4-FFF2-40B4-BE49-F238E27FC236}">
                <a16:creationId xmlns:a16="http://schemas.microsoft.com/office/drawing/2014/main" id="{3CA889CF-D914-42CA-B9E4-1A8BF787EC28}"/>
              </a:ext>
            </a:extLst>
          </p:cNvPr>
          <p:cNvSpPr txBox="1"/>
          <p:nvPr/>
        </p:nvSpPr>
        <p:spPr>
          <a:xfrm>
            <a:off x="8495109" y="9032083"/>
            <a:ext cx="6500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5" name="Google Shape;685;p93">
            <a:extLst>
              <a:ext uri="{FF2B5EF4-FFF2-40B4-BE49-F238E27FC236}">
                <a16:creationId xmlns:a16="http://schemas.microsoft.com/office/drawing/2014/main" id="{91EB2F77-01CB-4E86-89F4-1EE80DE09D1F}"/>
              </a:ext>
            </a:extLst>
          </p:cNvPr>
          <p:cNvSpPr txBox="1"/>
          <p:nvPr/>
        </p:nvSpPr>
        <p:spPr>
          <a:xfrm>
            <a:off x="12493229" y="8924926"/>
            <a:ext cx="647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6" name="Google Shape;686;p93">
            <a:extLst>
              <a:ext uri="{FF2B5EF4-FFF2-40B4-BE49-F238E27FC236}">
                <a16:creationId xmlns:a16="http://schemas.microsoft.com/office/drawing/2014/main" id="{054D7B0B-026A-4266-A634-4144208EAB48}"/>
              </a:ext>
            </a:extLst>
          </p:cNvPr>
          <p:cNvSpPr/>
          <p:nvPr/>
        </p:nvSpPr>
        <p:spPr>
          <a:xfrm>
            <a:off x="11573025" y="8446501"/>
            <a:ext cx="2486025" cy="431006"/>
          </a:xfrm>
          <a:prstGeom prst="roundRect">
            <a:avLst>
              <a:gd name="adj" fmla="val 16667"/>
            </a:avLst>
          </a:prstGeom>
          <a:solidFill>
            <a:srgbClr val="81E266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7" name="Google Shape;687;p93">
            <a:extLst>
              <a:ext uri="{FF2B5EF4-FFF2-40B4-BE49-F238E27FC236}">
                <a16:creationId xmlns:a16="http://schemas.microsoft.com/office/drawing/2014/main" id="{F3911A7C-66A1-4097-B206-C6576271D713}"/>
              </a:ext>
            </a:extLst>
          </p:cNvPr>
          <p:cNvSpPr/>
          <p:nvPr/>
        </p:nvSpPr>
        <p:spPr>
          <a:xfrm>
            <a:off x="11951644" y="7845671"/>
            <a:ext cx="1728788" cy="540543"/>
          </a:xfrm>
          <a:prstGeom prst="roundRect">
            <a:avLst>
              <a:gd name="adj" fmla="val 16667"/>
            </a:avLst>
          </a:prstGeom>
          <a:solidFill>
            <a:srgbClr val="46C1BB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8" name="Google Shape;688;p93">
            <a:extLst>
              <a:ext uri="{FF2B5EF4-FFF2-40B4-BE49-F238E27FC236}">
                <a16:creationId xmlns:a16="http://schemas.microsoft.com/office/drawing/2014/main" id="{BB038451-21ED-4C96-B274-C66B1B0C6406}"/>
              </a:ext>
            </a:extLst>
          </p:cNvPr>
          <p:cNvSpPr/>
          <p:nvPr/>
        </p:nvSpPr>
        <p:spPr>
          <a:xfrm>
            <a:off x="12493229" y="7376397"/>
            <a:ext cx="864096" cy="432048"/>
          </a:xfrm>
          <a:prstGeom prst="roundRect">
            <a:avLst>
              <a:gd name="adj" fmla="val 16667"/>
            </a:avLst>
          </a:prstGeom>
          <a:solidFill>
            <a:srgbClr val="EA4974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6458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Hanoi: 4 disks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53</a:t>
            </a:fld>
            <a:endParaRPr lang="en-ZA"/>
          </a:p>
        </p:txBody>
      </p:sp>
      <p:cxnSp>
        <p:nvCxnSpPr>
          <p:cNvPr id="7" name="Google Shape;694;p94">
            <a:extLst>
              <a:ext uri="{FF2B5EF4-FFF2-40B4-BE49-F238E27FC236}">
                <a16:creationId xmlns:a16="http://schemas.microsoft.com/office/drawing/2014/main" id="{69210926-0212-4D7A-8902-171330A885BD}"/>
              </a:ext>
            </a:extLst>
          </p:cNvPr>
          <p:cNvCxnSpPr/>
          <p:nvPr/>
        </p:nvCxnSpPr>
        <p:spPr>
          <a:xfrm>
            <a:off x="49303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8" name="Google Shape;695;p94">
            <a:extLst>
              <a:ext uri="{FF2B5EF4-FFF2-40B4-BE49-F238E27FC236}">
                <a16:creationId xmlns:a16="http://schemas.microsoft.com/office/drawing/2014/main" id="{BD72A583-143B-472E-B78F-44BAFEF8FA2E}"/>
              </a:ext>
            </a:extLst>
          </p:cNvPr>
          <p:cNvCxnSpPr/>
          <p:nvPr/>
        </p:nvCxnSpPr>
        <p:spPr>
          <a:xfrm>
            <a:off x="881895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cxnSp>
        <p:nvCxnSpPr>
          <p:cNvPr id="11" name="Google Shape;696;p94">
            <a:extLst>
              <a:ext uri="{FF2B5EF4-FFF2-40B4-BE49-F238E27FC236}">
                <a16:creationId xmlns:a16="http://schemas.microsoft.com/office/drawing/2014/main" id="{C2D2F8F7-DEB7-4A0F-B298-EC1143A6BCD4}"/>
              </a:ext>
            </a:extLst>
          </p:cNvPr>
          <p:cNvCxnSpPr/>
          <p:nvPr/>
        </p:nvCxnSpPr>
        <p:spPr>
          <a:xfrm>
            <a:off x="12817079" y="3631407"/>
            <a:ext cx="0" cy="50768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</p:cxnSp>
      <p:sp>
        <p:nvSpPr>
          <p:cNvPr id="12" name="Google Shape;699;p94">
            <a:extLst>
              <a:ext uri="{FF2B5EF4-FFF2-40B4-BE49-F238E27FC236}">
                <a16:creationId xmlns:a16="http://schemas.microsoft.com/office/drawing/2014/main" id="{5DF139A5-FEF4-42AF-9A30-D0564DEEDF02}"/>
              </a:ext>
            </a:extLst>
          </p:cNvPr>
          <p:cNvSpPr txBox="1"/>
          <p:nvPr/>
        </p:nvSpPr>
        <p:spPr>
          <a:xfrm>
            <a:off x="12493229" y="8924926"/>
            <a:ext cx="647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4" name="Google Shape;700;p94">
            <a:extLst>
              <a:ext uri="{FF2B5EF4-FFF2-40B4-BE49-F238E27FC236}">
                <a16:creationId xmlns:a16="http://schemas.microsoft.com/office/drawing/2014/main" id="{0DC64872-A392-4C0F-B914-5E958E7941F5}"/>
              </a:ext>
            </a:extLst>
          </p:cNvPr>
          <p:cNvSpPr/>
          <p:nvPr/>
        </p:nvSpPr>
        <p:spPr>
          <a:xfrm>
            <a:off x="3419364" y="7935566"/>
            <a:ext cx="3240882" cy="540543"/>
          </a:xfrm>
          <a:prstGeom prst="roundRect">
            <a:avLst>
              <a:gd name="adj" fmla="val 16667"/>
            </a:avLst>
          </a:prstGeom>
          <a:solidFill>
            <a:srgbClr val="35393B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5" name="Google Shape;701;p94">
            <a:extLst>
              <a:ext uri="{FF2B5EF4-FFF2-40B4-BE49-F238E27FC236}">
                <a16:creationId xmlns:a16="http://schemas.microsoft.com/office/drawing/2014/main" id="{0D27EBFC-60C9-4D52-860E-7A6440277C65}"/>
              </a:ext>
            </a:extLst>
          </p:cNvPr>
          <p:cNvSpPr/>
          <p:nvPr/>
        </p:nvSpPr>
        <p:spPr>
          <a:xfrm>
            <a:off x="3796794" y="7483742"/>
            <a:ext cx="2486025" cy="431006"/>
          </a:xfrm>
          <a:prstGeom prst="roundRect">
            <a:avLst>
              <a:gd name="adj" fmla="val 16667"/>
            </a:avLst>
          </a:prstGeom>
          <a:solidFill>
            <a:srgbClr val="81E266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6" name="Google Shape;702;p94">
            <a:extLst>
              <a:ext uri="{FF2B5EF4-FFF2-40B4-BE49-F238E27FC236}">
                <a16:creationId xmlns:a16="http://schemas.microsoft.com/office/drawing/2014/main" id="{4F48F850-A82B-4F75-8FB8-B86C6353D41E}"/>
              </a:ext>
            </a:extLst>
          </p:cNvPr>
          <p:cNvSpPr/>
          <p:nvPr/>
        </p:nvSpPr>
        <p:spPr>
          <a:xfrm>
            <a:off x="4065985" y="6943197"/>
            <a:ext cx="1728788" cy="540545"/>
          </a:xfrm>
          <a:prstGeom prst="roundRect">
            <a:avLst>
              <a:gd name="adj" fmla="val 16667"/>
            </a:avLst>
          </a:prstGeom>
          <a:solidFill>
            <a:srgbClr val="46C1BB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7" name="Google Shape;703;p94">
            <a:extLst>
              <a:ext uri="{FF2B5EF4-FFF2-40B4-BE49-F238E27FC236}">
                <a16:creationId xmlns:a16="http://schemas.microsoft.com/office/drawing/2014/main" id="{A2525D89-6692-4725-94C9-29374EC80897}"/>
              </a:ext>
            </a:extLst>
          </p:cNvPr>
          <p:cNvSpPr/>
          <p:nvPr/>
        </p:nvSpPr>
        <p:spPr>
          <a:xfrm>
            <a:off x="4498331" y="6490331"/>
            <a:ext cx="864096" cy="432048"/>
          </a:xfrm>
          <a:prstGeom prst="roundRect">
            <a:avLst>
              <a:gd name="adj" fmla="val 16667"/>
            </a:avLst>
          </a:prstGeom>
          <a:solidFill>
            <a:srgbClr val="EA4974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7046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Towers of Hanoi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54</a:t>
            </a:fld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1B4C4-BBA3-425B-B300-014AE1FEA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ZA" dirty="0"/>
              <a:t>Algorithm:</a:t>
            </a:r>
          </a:p>
          <a:p>
            <a:pPr lvl="1"/>
            <a:r>
              <a:rPr lang="en-ZA" dirty="0"/>
              <a:t>Move n-1 discs from source to spare tower</a:t>
            </a:r>
          </a:p>
          <a:p>
            <a:pPr lvl="1"/>
            <a:r>
              <a:rPr lang="en-ZA" dirty="0"/>
              <a:t>Move nth disc from source to destination tower</a:t>
            </a:r>
          </a:p>
          <a:p>
            <a:pPr lvl="1"/>
            <a:r>
              <a:rPr lang="en-ZA" dirty="0"/>
              <a:t>Move n-1 discs from spare to destination tower</a:t>
            </a:r>
          </a:p>
          <a:p>
            <a:pPr lvl="1"/>
            <a:endParaRPr lang="en-ZA" dirty="0"/>
          </a:p>
          <a:p>
            <a:pPr lvl="1"/>
            <a:r>
              <a:rPr lang="en-ZA" dirty="0"/>
              <a:t>Stop when no more discs … or one disc</a:t>
            </a:r>
          </a:p>
          <a:p>
            <a:endParaRPr lang="en-ZA" dirty="0"/>
          </a:p>
        </p:txBody>
      </p:sp>
      <p:pic>
        <p:nvPicPr>
          <p:cNvPr id="12" name="Google Shape;711;p95">
            <a:extLst>
              <a:ext uri="{FF2B5EF4-FFF2-40B4-BE49-F238E27FC236}">
                <a16:creationId xmlns:a16="http://schemas.microsoft.com/office/drawing/2014/main" id="{D4D2E66F-B230-4854-8A49-F7CEB327A7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320" y="6764124"/>
            <a:ext cx="609600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712;p95">
            <a:extLst>
              <a:ext uri="{FF2B5EF4-FFF2-40B4-BE49-F238E27FC236}">
                <a16:creationId xmlns:a16="http://schemas.microsoft.com/office/drawing/2014/main" id="{030B332E-B416-4E5C-9890-A64AE9A07D7F}"/>
              </a:ext>
            </a:extLst>
          </p:cNvPr>
          <p:cNvSpPr/>
          <p:nvPr/>
        </p:nvSpPr>
        <p:spPr>
          <a:xfrm>
            <a:off x="4445793" y="9287989"/>
            <a:ext cx="939641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https://www.youtube.com/watch?v=rVPuzFYlfYE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156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63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ZA" dirty="0" smtClean="0">
                <a:solidFill>
                  <a:schemeClr val="accent1"/>
                </a:solidFill>
              </a:rPr>
              <a:t>Exercise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57" name="Google Shape;357;p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ZA" sz="1800" b="0" i="0" u="none" strike="noStrike" kern="0" cap="none" spc="0" normalizeH="0" baseline="0" noProof="0">
                <a:ln>
                  <a:noFill/>
                </a:ln>
                <a:solidFill>
                  <a:srgbClr val="00365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365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4"/>
          <p:cNvSpPr txBox="1">
            <a:spLocks noGrp="1"/>
          </p:cNvSpPr>
          <p:nvPr>
            <p:ph type="body" idx="1"/>
          </p:nvPr>
        </p:nvSpPr>
        <p:spPr>
          <a:xfrm>
            <a:off x="1257300" y="2656703"/>
            <a:ext cx="15773400" cy="67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Char char="▪"/>
            </a:pPr>
            <a:r>
              <a:rPr lang="en-US" dirty="0" smtClean="0"/>
              <a:t>Write a program to show the steps in the Towers of Hanoi solution.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18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299" y="547689"/>
            <a:ext cx="16383929" cy="163945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Exercise: </a:t>
            </a:r>
            <a:r>
              <a:rPr lang="en-US" dirty="0">
                <a:solidFill>
                  <a:schemeClr val="accent1"/>
                </a:solidFill>
              </a:rPr>
              <a:t>what does </a:t>
            </a:r>
            <a:r>
              <a:rPr lang="en-US" dirty="0" smtClean="0">
                <a:solidFill>
                  <a:schemeClr val="accent1"/>
                </a:solidFill>
              </a:rPr>
              <a:t>this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function compute</a:t>
            </a:r>
            <a:r>
              <a:rPr lang="en-US" dirty="0">
                <a:solidFill>
                  <a:schemeClr val="accent1"/>
                </a:solidFill>
              </a:rPr>
              <a:t>?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56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 mystery(x):  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 if x==1:      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		 return 2  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 if x==0:      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		 return 1   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return 2*mystery(x-1)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954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Problem 11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57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7300" y="2656703"/>
            <a:ext cx="7775188" cy="6722247"/>
          </a:xfrm>
        </p:spPr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 smtClean="0"/>
              <a:t>Draw a half-hourglass using a recursive function</a:t>
            </a:r>
            <a:endParaRPr lang="en-ZA" dirty="0"/>
          </a:p>
          <a:p>
            <a:pPr lvl="1"/>
            <a:r>
              <a:rPr lang="en-ZA" dirty="0"/>
              <a:t>Hourglass(“</a:t>
            </a:r>
            <a:r>
              <a:rPr lang="en-ZA" dirty="0" smtClean="0"/>
              <a:t>MARSUPIAL”)</a:t>
            </a:r>
            <a:endParaRPr lang="en-ZA" dirty="0"/>
          </a:p>
        </p:txBody>
      </p:sp>
      <p:sp>
        <p:nvSpPr>
          <p:cNvPr id="5" name="Google Shape;732;p98">
            <a:extLst>
              <a:ext uri="{FF2B5EF4-FFF2-40B4-BE49-F238E27FC236}">
                <a16:creationId xmlns:a16="http://schemas.microsoft.com/office/drawing/2014/main" id="{CB1A6DD2-78CD-4618-9084-80A8E214CC61}"/>
              </a:ext>
            </a:extLst>
          </p:cNvPr>
          <p:cNvSpPr/>
          <p:nvPr/>
        </p:nvSpPr>
        <p:spPr>
          <a:xfrm>
            <a:off x="9966960" y="2895760"/>
            <a:ext cx="4105275" cy="5586145"/>
          </a:xfrm>
          <a:prstGeom prst="rect">
            <a:avLst/>
          </a:prstGeom>
          <a:solidFill>
            <a:srgbClr val="F7DDD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MARSUPIAL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MARSUPI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MARSUPI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MARSUPIAL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2204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18702-477B-46DF-99F0-6EF20EEB9A81}"/>
              </a:ext>
            </a:extLst>
          </p:cNvPr>
          <p:cNvSpPr txBox="1">
            <a:spLocks/>
          </p:cNvSpPr>
          <p:nvPr/>
        </p:nvSpPr>
        <p:spPr>
          <a:xfrm>
            <a:off x="623400" y="7459578"/>
            <a:ext cx="17041200" cy="1716505"/>
          </a:xfrm>
          <a:prstGeom prst="rect">
            <a:avLst/>
          </a:prstGeom>
        </p:spPr>
        <p:txBody>
          <a:bodyPr/>
          <a:lstStyle>
            <a:lvl1pPr marL="571500" indent="-5715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n"/>
              <a:defRPr sz="4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●"/>
              <a:defRPr sz="3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buFont typeface="Wingdings" panose="05000000000000000000" pitchFamily="2" charset="2"/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Unless otherwise stated, all materials are copyright of the University of Cape Town</a:t>
            </a: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© University of Cape Town</a:t>
            </a:r>
            <a:endParaRPr lang="en-ZA" sz="3200" dirty="0"/>
          </a:p>
        </p:txBody>
      </p:sp>
      <p:pic>
        <p:nvPicPr>
          <p:cNvPr id="7" name="Google Shape;144;p18">
            <a:extLst>
              <a:ext uri="{FF2B5EF4-FFF2-40B4-BE49-F238E27FC236}">
                <a16:creationId xmlns:a16="http://schemas.microsoft.com/office/drawing/2014/main" id="{0FA537B4-0267-4328-84B6-93CEE6DDF6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32034" y="1749794"/>
            <a:ext cx="10566792" cy="19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832AFE-61C3-4B96-8C49-6C84123550A1}"/>
              </a:ext>
            </a:extLst>
          </p:cNvPr>
          <p:cNvSpPr/>
          <p:nvPr/>
        </p:nvSpPr>
        <p:spPr>
          <a:xfrm rot="5400000">
            <a:off x="9008268" y="-9008268"/>
            <a:ext cx="271463" cy="18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303D13-3EB2-4518-8D0F-66369C9F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96" y="4637686"/>
            <a:ext cx="9110808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2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8F226A-A568-4E87-87E3-CA9AE432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Programming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420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Concept: Recursion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US" dirty="0"/>
              <a:t>Selfies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mirrors</a:t>
            </a:r>
          </a:p>
          <a:p>
            <a:pPr>
              <a:buFont typeface="游明朝" panose="02020400000000000000" pitchFamily="18" charset="-128"/>
              <a:buChar char="▪"/>
            </a:pPr>
            <a:endParaRPr lang="en-US" dirty="0"/>
          </a:p>
        </p:txBody>
      </p:sp>
      <p:pic>
        <p:nvPicPr>
          <p:cNvPr id="5" name="Google Shape;210;p55">
            <a:extLst>
              <a:ext uri="{FF2B5EF4-FFF2-40B4-BE49-F238E27FC236}">
                <a16:creationId xmlns:a16="http://schemas.microsoft.com/office/drawing/2014/main" id="{BDF7F785-60B7-49AE-90C2-C2CB7BFAF1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6272" y="5036345"/>
            <a:ext cx="5138738" cy="385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9;p55">
            <a:extLst>
              <a:ext uri="{FF2B5EF4-FFF2-40B4-BE49-F238E27FC236}">
                <a16:creationId xmlns:a16="http://schemas.microsoft.com/office/drawing/2014/main" id="{7F4FCB1F-D0DA-4CEF-BC28-4CE89321E6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1" b="36448"/>
          <a:stretch/>
        </p:blipFill>
        <p:spPr>
          <a:xfrm>
            <a:off x="8463360" y="2994085"/>
            <a:ext cx="8370095" cy="6047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917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38156-37EF-4E21-9A2C-6AED1196B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Hussein Suleman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41907-7497-4027-A820-EC84FBD35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2367" y="6839022"/>
            <a:ext cx="7463504" cy="554594"/>
          </a:xfrm>
        </p:spPr>
        <p:txBody>
          <a:bodyPr/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82252-B531-49FD-894B-21F3F6EA8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ACBE67D-1164-45D6-9CA3-BB612C57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Recursion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29DA1-4BEA-4954-83BB-C2388718C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Fibonacci and Performance</a:t>
            </a:r>
            <a:endParaRPr lang="en-US" dirty="0"/>
          </a:p>
        </p:txBody>
      </p:sp>
      <p:sp>
        <p:nvSpPr>
          <p:cNvPr id="7" name="Text Placeholder 6" hidden="1">
            <a:extLst>
              <a:ext uri="{FF2B5EF4-FFF2-40B4-BE49-F238E27FC236}">
                <a16:creationId xmlns:a16="http://schemas.microsoft.com/office/drawing/2014/main" id="{6F677291-A277-4595-B9F7-70C1E3DBD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 March 2021</a:t>
            </a:r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CB57A1-7C14-4CA6-92A7-283C8747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745" y="5718142"/>
            <a:ext cx="2621578" cy="262157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EAF21FB-4663-4756-B455-D35FFA81A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3638" y="3554717"/>
            <a:ext cx="10433276" cy="804021"/>
          </a:xfrm>
        </p:spPr>
        <p:txBody>
          <a:bodyPr/>
          <a:lstStyle/>
          <a:p>
            <a:r>
              <a:rPr lang="en-US" dirty="0"/>
              <a:t>CSC1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661385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E173-1DA4-47E5-856E-B0C6B5A4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Fibonacci and Performance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27904-7623-429C-899A-25915FC8A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/>
              <a:t>Hussein Suleman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A0E7C-4D2F-4313-A6EC-940A0FE17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Department of Computer Science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24D65-92DA-432E-A230-7281F35F6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University of Cape Town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70228E-3798-4331-99A1-F76C6374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en-ZA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FC81243C-1E16-45DA-B9E2-4E11441A6103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0314002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Iterative </a:t>
            </a:r>
            <a:r>
              <a:rPr lang="en-US" dirty="0" smtClean="0">
                <a:solidFill>
                  <a:schemeClr val="accent1"/>
                </a:solidFill>
              </a:rPr>
              <a:t>Fibonacci </a:t>
            </a:r>
            <a:r>
              <a:rPr lang="en-US" dirty="0">
                <a:solidFill>
                  <a:schemeClr val="accent1"/>
                </a:solidFill>
              </a:rPr>
              <a:t>numbers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62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586740">
              <a:buSzPts val="3360"/>
            </a:pPr>
            <a:r>
              <a:rPr lang="en-US" sz="4000" dirty="0" smtClean="0">
                <a:ea typeface="Courier New"/>
                <a:sym typeface="Courier New"/>
              </a:rPr>
              <a:t>A Fibonacci number is the sum of the previous 2 Fibonacci numbers.</a:t>
            </a:r>
          </a:p>
          <a:p>
            <a:pPr marL="1272540" lvl="1">
              <a:buSzPts val="3360"/>
            </a:pPr>
            <a:r>
              <a:rPr lang="en-US" sz="3400" dirty="0" smtClean="0">
                <a:ea typeface="Courier New"/>
                <a:sym typeface="Courier New"/>
              </a:rPr>
              <a:t>0, 1, 1, 2, 3, 5, 8, 13, …</a:t>
            </a:r>
            <a:endParaRPr lang="en-ZA" sz="3400" dirty="0" smtClean="0">
              <a:ea typeface="Courier New"/>
              <a:sym typeface="Courier New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endParaRPr lang="en-ZA" sz="3200" dirty="0">
              <a:latin typeface="Courier New" panose="02070309020205020404" pitchFamily="49" charset="0"/>
              <a:ea typeface="Courier New"/>
              <a:cs typeface="Courier New" panose="02070309020205020404" pitchFamily="49" charset="0"/>
              <a:sym typeface="Courier New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 err="1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</a:t>
            </a:r>
            <a:r>
              <a:rPr lang="en-ZA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fib(n):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curr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=1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prev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=1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for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i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in range(n-2):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curr,prev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=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curr+prev,curr</a:t>
            </a:r>
            <a:endParaRPr lang="en-ZA" sz="3200" dirty="0">
              <a:latin typeface="Courier New" panose="02070309020205020404" pitchFamily="49" charset="0"/>
              <a:ea typeface="Courier New"/>
              <a:cs typeface="Courier New" panose="02070309020205020404" pitchFamily="49" charset="0"/>
              <a:sym typeface="Courier New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return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curr</a:t>
            </a:r>
            <a:endParaRPr lang="en-ZA" sz="3200" dirty="0">
              <a:latin typeface="Courier New" panose="02070309020205020404" pitchFamily="49" charset="0"/>
              <a:ea typeface="Courier New"/>
              <a:cs typeface="Courier New" panose="02070309020205020404" pitchFamily="49" charset="0"/>
              <a:sym typeface="Courier New"/>
            </a:endParaRPr>
          </a:p>
        </p:txBody>
      </p:sp>
      <p:pic>
        <p:nvPicPr>
          <p:cNvPr id="6" name="Google Shape;739;p99" descr="fibonacci-spiral.gif">
            <a:extLst>
              <a:ext uri="{FF2B5EF4-FFF2-40B4-BE49-F238E27FC236}">
                <a16:creationId xmlns:a16="http://schemas.microsoft.com/office/drawing/2014/main" id="{8F05D6CC-79D0-4AF4-93B5-37C747BE51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95217" y="6396355"/>
            <a:ext cx="5893595" cy="366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3749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Fibonacci in Australia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63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 smtClean="0"/>
              <a:t>In </a:t>
            </a:r>
            <a:r>
              <a:rPr lang="en-ZA" dirty="0"/>
              <a:t>1859, a farmer introduced 24 grey rabbits to remind him of home. At the time, the man wrote:</a:t>
            </a:r>
          </a:p>
          <a:p>
            <a:pPr lvl="1"/>
            <a:r>
              <a:rPr lang="en-ZA" dirty="0"/>
              <a:t>"The introduction of a few rabbits could do little harm and might provide a touch of home, in addition to a spot of hunting."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For one pair, by 1900….(480 months)…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Fib(480)</a:t>
            </a:r>
          </a:p>
        </p:txBody>
      </p:sp>
      <p:pic>
        <p:nvPicPr>
          <p:cNvPr id="5" name="Google Shape;754;p101" descr="rabbits.jpg">
            <a:extLst>
              <a:ext uri="{FF2B5EF4-FFF2-40B4-BE49-F238E27FC236}">
                <a16:creationId xmlns:a16="http://schemas.microsoft.com/office/drawing/2014/main" id="{C26EE3DA-1615-45F7-87E0-7D7C0CBBD4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1650" y="6544152"/>
            <a:ext cx="3543300" cy="2426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331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Problem 12: Recursive </a:t>
            </a:r>
            <a:r>
              <a:rPr lang="en-US" dirty="0">
                <a:solidFill>
                  <a:schemeClr val="accent1"/>
                </a:solidFill>
              </a:rPr>
              <a:t>Fibonacci numbers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64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Recursive step:</a:t>
            </a:r>
          </a:p>
          <a:p>
            <a:pPr marL="0" indent="0">
              <a:buNone/>
            </a:pPr>
            <a:r>
              <a:rPr lang="en-US" i="1" dirty="0" smtClean="0"/>
              <a:t>Every Fibonacci number is the sum of the previous two numbers.</a:t>
            </a:r>
          </a:p>
          <a:p>
            <a:pPr marL="0" indent="0">
              <a:buNone/>
            </a:pPr>
            <a:r>
              <a:rPr lang="en-US" dirty="0" smtClean="0"/>
              <a:t>fib(n) = fib(n-2) + fib(n-1)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Base case:</a:t>
            </a:r>
          </a:p>
          <a:p>
            <a:pPr marL="0" indent="0">
              <a:buNone/>
            </a:pPr>
            <a:r>
              <a:rPr lang="en-US" i="1" dirty="0" smtClean="0"/>
              <a:t>The first 2 Fibonacci numbers are 0 and 1.</a:t>
            </a:r>
          </a:p>
          <a:p>
            <a:pPr marL="0" indent="0">
              <a:buNone/>
            </a:pPr>
            <a:r>
              <a:rPr lang="en-US" dirty="0" smtClean="0"/>
              <a:t>fib(0) = 0</a:t>
            </a:r>
          </a:p>
          <a:p>
            <a:pPr marL="0" indent="0">
              <a:buNone/>
            </a:pPr>
            <a:r>
              <a:rPr lang="en-US" dirty="0" smtClean="0"/>
              <a:t>fib(1)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182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Recursive Fibonacci numbers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65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Elegant solution.</a:t>
            </a:r>
          </a:p>
          <a:p>
            <a:pPr marL="0" indent="0">
              <a:buNone/>
            </a:pPr>
            <a:r>
              <a:rPr lang="en-ZA" dirty="0"/>
              <a:t>Not very efficient, because of many duplicate function calls</a:t>
            </a:r>
          </a:p>
        </p:txBody>
      </p:sp>
      <p:pic>
        <p:nvPicPr>
          <p:cNvPr id="5" name="Google Shape;767;p103">
            <a:extLst>
              <a:ext uri="{FF2B5EF4-FFF2-40B4-BE49-F238E27FC236}">
                <a16:creationId xmlns:a16="http://schemas.microsoft.com/office/drawing/2014/main" id="{76D18787-5065-4992-84DB-43DC6337B7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6066" y="4819650"/>
            <a:ext cx="9525000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264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Recursion Versus Iteration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66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Recursion is not absolutely necessary.</a:t>
            </a:r>
          </a:p>
          <a:p>
            <a:pPr lvl="1"/>
            <a:r>
              <a:rPr lang="en-ZA" dirty="0"/>
              <a:t>Any task that can be done using recursion can also be done in a non-recursive manner.</a:t>
            </a:r>
          </a:p>
          <a:p>
            <a:pPr lvl="1"/>
            <a:r>
              <a:rPr lang="en-ZA" dirty="0"/>
              <a:t>A non-recursive version of a method is called an </a:t>
            </a:r>
            <a:r>
              <a:rPr lang="en-ZA" b="1" i="1" dirty="0"/>
              <a:t>iterative version</a:t>
            </a:r>
            <a:r>
              <a:rPr lang="en-ZA" dirty="0"/>
              <a:t>.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An iteratively written method will typically use loops of some sort in place of recursion.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A recursively written method can be simpler, but will usually run slower and use more storage than an equivalent iterative version.</a:t>
            </a:r>
          </a:p>
        </p:txBody>
      </p:sp>
    </p:spTree>
    <p:extLst>
      <p:ext uri="{BB962C8B-B14F-4D97-AF65-F5344CB8AC3E}">
        <p14:creationId xmlns:p14="http://schemas.microsoft.com/office/powerpoint/2010/main" val="19761167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Iterative version of prefix sum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67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#iterative definition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  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prefixSum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arr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):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tmp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=[]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for 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i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in range(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len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arr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)):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if 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i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==0: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    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tmp.append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arr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[0]</a:t>
            </a:r>
            <a:r>
              <a:rPr lang="en-US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 #the first one is just a copy 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else: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        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tmp.append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tmp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[i-1]+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arr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[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i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]) </a:t>
            </a:r>
            <a:r>
              <a:rPr lang="en-US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#cummulative sum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   return 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tmp</a:t>
            </a:r>
            <a:endParaRPr lang="en-US" sz="3200" dirty="0">
              <a:latin typeface="Courier New" panose="02070309020205020404" pitchFamily="49" charset="0"/>
              <a:ea typeface="Courier New"/>
              <a:cs typeface="Courier New" panose="02070309020205020404" pitchFamily="49" charset="0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20890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Exercise: Recursive prefix </a:t>
            </a:r>
            <a:r>
              <a:rPr lang="en-US" dirty="0">
                <a:solidFill>
                  <a:schemeClr val="accent1"/>
                </a:solidFill>
              </a:rPr>
              <a:t>sum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68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 smtClean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# recursive </a:t>
            </a:r>
            <a:r>
              <a:rPr lang="en-ZA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definition 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 err="1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</a:t>
            </a:r>
            <a:r>
              <a:rPr lang="en-ZA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prefixSumRec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</a:t>
            </a:r>
            <a:r>
              <a:rPr lang="en-ZA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arr</a:t>
            </a: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):</a:t>
            </a: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</a:t>
            </a:r>
            <a:r>
              <a:rPr lang="en-ZA" sz="3200" dirty="0" smtClean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# fill </a:t>
            </a:r>
            <a:r>
              <a:rPr lang="en-ZA" sz="3200" dirty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in the rest of the </a:t>
            </a:r>
            <a:r>
              <a:rPr lang="en-ZA" sz="3200" dirty="0" smtClean="0">
                <a:solidFill>
                  <a:srgbClr val="FF0000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function</a:t>
            </a: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endParaRPr lang="en-US" sz="3200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  <a:sym typeface="Courier New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/>
              </a:rPr>
              <a:t># test code</a:t>
            </a: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/>
              </a:rPr>
              <a:t>print (</a:t>
            </a:r>
            <a:r>
              <a:rPr lang="en-US" sz="3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/>
              </a:rPr>
              <a:t>prefixSumRec</a:t>
            </a:r>
            <a:r>
              <a:rPr lang="en-US" sz="3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/>
              </a:rPr>
              <a:t> ([1,5,2,7,4,6,5,3,6]))</a:t>
            </a:r>
            <a:endParaRPr lang="en-US" sz="3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  <a:sym typeface="Courier New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endParaRPr lang="en-ZA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8094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 smtClean="0">
                <a:solidFill>
                  <a:schemeClr val="accent1"/>
                </a:solidFill>
              </a:rPr>
              <a:t>Exercise: What </a:t>
            </a:r>
            <a:r>
              <a:rPr lang="en-ZA" dirty="0">
                <a:solidFill>
                  <a:schemeClr val="accent1"/>
                </a:solidFill>
              </a:rPr>
              <a:t>does </a:t>
            </a:r>
            <a:r>
              <a:rPr lang="en-ZA" dirty="0" smtClean="0">
                <a:solidFill>
                  <a:schemeClr val="accent1"/>
                </a:solidFill>
              </a:rPr>
              <a:t>this</a:t>
            </a:r>
            <a:r>
              <a:rPr lang="en-ZA" dirty="0">
                <a:solidFill>
                  <a:schemeClr val="accent1"/>
                </a:solidFill>
              </a:rPr>
              <a:t> </a:t>
            </a:r>
            <a:r>
              <a:rPr lang="en-ZA" dirty="0" smtClean="0">
                <a:solidFill>
                  <a:schemeClr val="accent1"/>
                </a:solidFill>
              </a:rPr>
              <a:t>function </a:t>
            </a:r>
            <a:r>
              <a:rPr lang="en-ZA" dirty="0">
                <a:solidFill>
                  <a:schemeClr val="accent1"/>
                </a:solidFill>
              </a:rPr>
              <a:t>display?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69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def pattern(</a:t>
            </a:r>
            <a:r>
              <a:rPr lang="en-US" sz="3200" dirty="0" err="1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s,n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):   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 if n==0:        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	</a:t>
            </a:r>
            <a:r>
              <a:rPr lang="en-US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return   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</a:t>
            </a:r>
            <a:r>
              <a:rPr lang="en-US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print(s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   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</a:t>
            </a:r>
            <a:r>
              <a:rPr lang="en-US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pattern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('-'+s,n-1)   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	</a:t>
            </a:r>
            <a:r>
              <a:rPr lang="en-US" sz="3200" dirty="0" smtClean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 print(s</a:t>
            </a:r>
            <a:r>
              <a:rPr lang="en-US" sz="3200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)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3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Recursive definitions: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7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dirty="0">
                <a:latin typeface="Helvetica Neue"/>
                <a:ea typeface="Helvetica Neue"/>
                <a:cs typeface="Helvetica Neue"/>
                <a:sym typeface="Helvetica Neue"/>
              </a:rPr>
              <a:t>A description of something that refers to itself is called a </a:t>
            </a:r>
            <a:r>
              <a:rPr lang="en-ZA" b="1" dirty="0">
                <a:latin typeface="Helvetica Neue"/>
                <a:ea typeface="Helvetica Neue"/>
                <a:cs typeface="Helvetica Neue"/>
                <a:sym typeface="Helvetica Neue"/>
              </a:rPr>
              <a:t>recursive definition</a:t>
            </a:r>
            <a:r>
              <a:rPr lang="en-ZA" dirty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lang="en-ZA" dirty="0"/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e.g.</a:t>
            </a:r>
            <a:endParaRPr lang="en-ZA" dirty="0"/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en-ZA" b="1" dirty="0"/>
              <a:t> </a:t>
            </a:r>
            <a:r>
              <a:rPr lang="en-ZA" b="1" dirty="0" smtClean="0"/>
              <a:t>GNU</a:t>
            </a:r>
            <a:r>
              <a:rPr lang="en-ZA" dirty="0" smtClean="0"/>
              <a:t>: GNU is Not Unix</a:t>
            </a:r>
            <a:endParaRPr lang="en-ZA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382034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Problem 13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70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ZA" dirty="0"/>
              <a:t>A nested number list is a list whose elements are either:</a:t>
            </a:r>
          </a:p>
          <a:p>
            <a:pPr lvl="1"/>
            <a:r>
              <a:rPr lang="en-ZA" dirty="0"/>
              <a:t>numbers</a:t>
            </a:r>
          </a:p>
          <a:p>
            <a:pPr lvl="1"/>
            <a:r>
              <a:rPr lang="en-ZA" dirty="0"/>
              <a:t>nested number lists</a:t>
            </a:r>
          </a:p>
          <a:p>
            <a:pPr marL="0" indent="0">
              <a:buNone/>
            </a:pPr>
            <a:r>
              <a:rPr lang="en-ZA" dirty="0" smtClean="0"/>
              <a:t>e.g</a:t>
            </a:r>
            <a:r>
              <a:rPr lang="en-ZA" dirty="0"/>
              <a:t>. </a:t>
            </a:r>
            <a:r>
              <a:rPr lang="en-ZA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[1, 2, [11, 13], [8,[2,3]]]</a:t>
            </a:r>
          </a:p>
          <a:p>
            <a:pPr>
              <a:buFont typeface="游明朝" panose="02020400000000000000" pitchFamily="18" charset="-128"/>
              <a:buChar char="▪"/>
            </a:pPr>
            <a:endParaRPr lang="en-ZA" dirty="0"/>
          </a:p>
          <a:p>
            <a:pPr marL="0" indent="0">
              <a:buNone/>
            </a:pPr>
            <a:r>
              <a:rPr lang="en-ZA" dirty="0"/>
              <a:t>Write a recursive function to sum all the numbers in a nested number list</a:t>
            </a:r>
          </a:p>
          <a:p>
            <a:pPr marL="0" indent="0">
              <a:buNone/>
            </a:pPr>
            <a:r>
              <a:rPr lang="en-ZA" dirty="0"/>
              <a:t>e.g. </a:t>
            </a:r>
            <a:r>
              <a:rPr lang="en-ZA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r_sum</a:t>
            </a:r>
            <a:r>
              <a:rPr lang="en-ZA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([1, 2, [11, 13], [8,[2,3]]])  </a:t>
            </a:r>
            <a:r>
              <a:rPr lang="en-ZA" sz="3200" dirty="0"/>
              <a:t>returns</a:t>
            </a:r>
            <a:r>
              <a:rPr lang="en-ZA" dirty="0"/>
              <a:t> </a:t>
            </a:r>
            <a:r>
              <a:rPr lang="en-ZA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3731866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Recursive partitioning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71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7300" y="4253023"/>
            <a:ext cx="7886700" cy="512592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109803"/>
              <a:buFont typeface="Times New Roman"/>
              <a:buNone/>
            </a:pP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def </a:t>
            </a:r>
            <a:r>
              <a:rPr lang="en-ZA" sz="3200" b="1" dirty="0" err="1">
                <a:latin typeface="Courier New"/>
                <a:ea typeface="Courier New"/>
                <a:cs typeface="Courier New"/>
                <a:sym typeface="Courier New"/>
              </a:rPr>
              <a:t>recPow</a:t>
            </a: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( </a:t>
            </a:r>
            <a:r>
              <a:rPr lang="en-ZA" sz="3200" dirty="0" err="1">
                <a:latin typeface="Courier New"/>
                <a:ea typeface="Courier New"/>
                <a:cs typeface="Courier New"/>
                <a:sym typeface="Courier New"/>
              </a:rPr>
              <a:t>a,n</a:t>
            </a: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):</a:t>
            </a:r>
            <a:endParaRPr lang="en-ZA" sz="3200" dirty="0"/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109803"/>
              <a:buFont typeface="Times New Roman"/>
              <a:buNone/>
            </a:pP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ZA" sz="3200" dirty="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"""raises a to </a:t>
            </a:r>
            <a:r>
              <a:rPr lang="en-ZA" sz="3200" dirty="0" smtClean="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power </a:t>
            </a:r>
            <a:r>
              <a:rPr lang="en-ZA" sz="3200" dirty="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n"""</a:t>
            </a:r>
            <a:endParaRPr lang="en-ZA" sz="3200" dirty="0"/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109803"/>
              <a:buFont typeface="Times New Roman"/>
              <a:buNone/>
            </a:pP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ZA" sz="3200" dirty="0">
                <a:solidFill>
                  <a:srgbClr val="000090"/>
                </a:solidFill>
                <a:latin typeface="Courier New"/>
                <a:ea typeface="Courier New"/>
                <a:cs typeface="Courier New"/>
                <a:sym typeface="Courier New"/>
              </a:rPr>
              <a:t>if</a:t>
            </a: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 n==0: return 1</a:t>
            </a:r>
            <a:endParaRPr lang="en-ZA" sz="3200" dirty="0"/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109803"/>
              <a:buFont typeface="Times New Roman"/>
              <a:buNone/>
            </a:pP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ZA" sz="3200" dirty="0">
                <a:solidFill>
                  <a:srgbClr val="000090"/>
                </a:solidFill>
                <a:latin typeface="Courier New"/>
                <a:ea typeface="Courier New"/>
                <a:cs typeface="Courier New"/>
                <a:sym typeface="Courier New"/>
              </a:rPr>
              <a:t>else:</a:t>
            </a:r>
            <a:endParaRPr lang="en-ZA" sz="3200" dirty="0"/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109803"/>
              <a:buFont typeface="Times New Roman"/>
              <a:buNone/>
            </a:pP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      return a*</a:t>
            </a:r>
            <a:r>
              <a:rPr lang="en-ZA" sz="3200" b="1" dirty="0" err="1">
                <a:latin typeface="Courier New"/>
                <a:ea typeface="Courier New"/>
                <a:cs typeface="Courier New"/>
                <a:sym typeface="Courier New"/>
              </a:rPr>
              <a:t>recPow</a:t>
            </a:r>
            <a:r>
              <a:rPr lang="en-ZA" sz="3200" dirty="0">
                <a:latin typeface="Courier New"/>
                <a:ea typeface="Courier New"/>
                <a:cs typeface="Courier New"/>
                <a:sym typeface="Courier New"/>
              </a:rPr>
              <a:t>(a,n-1)</a:t>
            </a:r>
          </a:p>
          <a:p>
            <a:pPr marL="457200" lvl="0" indent="-44196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109803"/>
              <a:buFont typeface="Times New Roman"/>
              <a:buNone/>
            </a:pPr>
            <a:endParaRPr lang="en-ZA" sz="44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BBE7196-E3D4-6144-B713-224B76AE74E0}"/>
              </a:ext>
            </a:extLst>
          </p:cNvPr>
          <p:cNvSpPr txBox="1">
            <a:spLocks/>
          </p:cNvSpPr>
          <p:nvPr/>
        </p:nvSpPr>
        <p:spPr>
          <a:xfrm>
            <a:off x="9144000" y="4253022"/>
            <a:ext cx="7886700" cy="512592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571500" indent="-5715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2"/>
              </a:buClr>
              <a:buSzPct val="100000"/>
              <a:buFont typeface="游明朝" panose="02020400000000000000" pitchFamily="18" charset="-128"/>
              <a:buChar char="▪"/>
              <a:defRPr lang="en-US" sz="420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257300" indent="-5715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游明朝" panose="02020400000000000000" pitchFamily="18" charset="-128"/>
              <a:buChar char="▪"/>
              <a:defRPr lang="en-US" sz="360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8288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SzPct val="100000"/>
              <a:buFont typeface="游明朝" panose="02020400000000000000" pitchFamily="18" charset="-128"/>
              <a:buChar char="▪"/>
              <a:defRPr lang="en-US" sz="300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5146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00000"/>
              <a:buFont typeface="游明朝" panose="02020400000000000000" pitchFamily="18" charset="-128"/>
              <a:buChar char="▪"/>
              <a:defRPr lang="en-US" sz="270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2004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SzPct val="100000"/>
              <a:buFont typeface="游明朝" panose="02020400000000000000" pitchFamily="18" charset="-128"/>
              <a:buChar char="▪"/>
              <a:defRPr lang="en-US" sz="270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def </a:t>
            </a:r>
            <a:r>
              <a:rPr lang="en-ZA" sz="4600" b="1" dirty="0" err="1">
                <a:latin typeface="Courier New"/>
                <a:ea typeface="Courier New"/>
                <a:cs typeface="Courier New"/>
                <a:sym typeface="Courier New"/>
              </a:rPr>
              <a:t>recPowAlt</a:t>
            </a:r>
            <a:r>
              <a:rPr lang="en-ZA" sz="4600" b="1" dirty="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( </a:t>
            </a:r>
            <a:r>
              <a:rPr lang="en-ZA" sz="4600" dirty="0" err="1">
                <a:latin typeface="Courier New"/>
                <a:ea typeface="Courier New"/>
                <a:cs typeface="Courier New"/>
                <a:sym typeface="Courier New"/>
              </a:rPr>
              <a:t>a,n</a:t>
            </a: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):</a:t>
            </a:r>
            <a:endParaRPr lang="en-ZA" sz="4600" dirty="0"/>
          </a:p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ZA" sz="4600" dirty="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 """raises a </a:t>
            </a:r>
            <a:r>
              <a:rPr lang="en-ZA" sz="5100" dirty="0">
                <a:latin typeface="Courier New"/>
                <a:cs typeface="Courier New"/>
                <a:sym typeface="Courier New"/>
              </a:rPr>
              <a:t>to</a:t>
            </a:r>
            <a:r>
              <a:rPr lang="en-ZA" sz="4600" dirty="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ZA" sz="4600" dirty="0" smtClean="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power </a:t>
            </a:r>
            <a:r>
              <a:rPr lang="en-ZA" sz="4600" dirty="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n"""</a:t>
            </a:r>
            <a:endParaRPr lang="en-ZA" sz="4600" dirty="0"/>
          </a:p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ZA" sz="4600" dirty="0">
                <a:solidFill>
                  <a:srgbClr val="000090"/>
                </a:solidFill>
                <a:latin typeface="Courier New"/>
                <a:ea typeface="Courier New"/>
                <a:cs typeface="Courier New"/>
                <a:sym typeface="Courier New"/>
              </a:rPr>
              <a:t> if </a:t>
            </a: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n==0: return 1</a:t>
            </a:r>
            <a:endParaRPr lang="en-ZA" sz="4600" dirty="0"/>
          </a:p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ZA" sz="4600" dirty="0">
                <a:solidFill>
                  <a:srgbClr val="000090"/>
                </a:solidFill>
                <a:latin typeface="Courier New"/>
                <a:ea typeface="Courier New"/>
                <a:cs typeface="Courier New"/>
                <a:sym typeface="Courier New"/>
              </a:rPr>
              <a:t>else:</a:t>
            </a:r>
            <a:endParaRPr lang="en-ZA" sz="4600" dirty="0"/>
          </a:p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     factor=</a:t>
            </a:r>
            <a:r>
              <a:rPr lang="en-ZA" sz="46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recPowAlt</a:t>
            </a: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ZA" sz="4600" dirty="0" err="1">
                <a:latin typeface="Courier New"/>
                <a:ea typeface="Courier New"/>
                <a:cs typeface="Courier New"/>
                <a:sym typeface="Courier New"/>
              </a:rPr>
              <a:t>a,n</a:t>
            </a: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//2)</a:t>
            </a:r>
            <a:endParaRPr lang="en-ZA" sz="4600" dirty="0"/>
          </a:p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ZA" sz="4600" dirty="0">
                <a:solidFill>
                  <a:srgbClr val="000090"/>
                </a:solidFill>
                <a:latin typeface="Courier New"/>
                <a:ea typeface="Courier New"/>
                <a:cs typeface="Courier New"/>
                <a:sym typeface="Courier New"/>
              </a:rPr>
              <a:t>if</a:t>
            </a: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n%2==0:</a:t>
            </a:r>
            <a:endParaRPr lang="en-ZA" sz="4600" dirty="0"/>
          </a:p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        return factor*factor</a:t>
            </a:r>
            <a:endParaRPr lang="en-ZA" sz="4600" dirty="0"/>
          </a:p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ZA" sz="4600" dirty="0">
                <a:solidFill>
                  <a:srgbClr val="000090"/>
                </a:solidFill>
                <a:latin typeface="Courier New"/>
                <a:ea typeface="Courier New"/>
                <a:cs typeface="Courier New"/>
                <a:sym typeface="Courier New"/>
              </a:rPr>
              <a:t>else:</a:t>
            </a: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lang="en-ZA" sz="4600" dirty="0"/>
          </a:p>
          <a:p>
            <a:pPr marL="457200" indent="-441960">
              <a:buSzPct val="109803"/>
              <a:buFont typeface="Times New Roman"/>
              <a:buNone/>
            </a:pPr>
            <a:r>
              <a:rPr lang="en-ZA" sz="4600" dirty="0">
                <a:latin typeface="Courier New"/>
                <a:ea typeface="Courier New"/>
                <a:cs typeface="Courier New"/>
                <a:sym typeface="Courier New"/>
              </a:rPr>
              <a:t>         return factor*factor*a</a:t>
            </a:r>
            <a:endParaRPr lang="en-ZA" sz="4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F0C52-D9FC-3847-8352-BEA79E1801C9}"/>
              </a:ext>
            </a:extLst>
          </p:cNvPr>
          <p:cNvSpPr txBox="1"/>
          <p:nvPr/>
        </p:nvSpPr>
        <p:spPr>
          <a:xfrm>
            <a:off x="1297174" y="2743203"/>
            <a:ext cx="97289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the more</a:t>
            </a:r>
            <a:r>
              <a:rPr lang="en-ZA" sz="4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efficient algorithm?</a:t>
            </a:r>
            <a:endParaRPr lang="en-US" sz="4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6322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Recursion - Justification 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72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b="1" dirty="0"/>
              <a:t>Recursion</a:t>
            </a:r>
            <a:r>
              <a:rPr lang="en-ZA" dirty="0"/>
              <a:t> is one of the most important ideas in computer science, but it's usually viewed as one of the harder parts of programming to grasp.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We can work out very concise and elegant solutions to problems by </a:t>
            </a:r>
            <a:r>
              <a:rPr lang="en-ZA" b="1" dirty="0"/>
              <a:t>thinking recursively</a:t>
            </a:r>
            <a:r>
              <a:rPr lang="en-ZA" dirty="0"/>
              <a:t>.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Basic approach traversing for non-linear data </a:t>
            </a:r>
            <a:r>
              <a:rPr lang="en-ZA" dirty="0" smtClean="0"/>
              <a:t>structures, such </a:t>
            </a:r>
            <a:r>
              <a:rPr lang="en-ZA" dirty="0"/>
              <a:t>as </a:t>
            </a:r>
            <a:r>
              <a:rPr lang="en-ZA" dirty="0" smtClean="0"/>
              <a:t>trees.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41161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71489"/>
            <a:ext cx="15773400" cy="16394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Recursion – Justification (2) </a:t>
            </a:r>
            <a:endParaRPr lang="en-Z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73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Also, there are problems whose solutions are </a:t>
            </a:r>
            <a:r>
              <a:rPr lang="en-ZA" b="1" dirty="0"/>
              <a:t>inherently recursive</a:t>
            </a:r>
            <a:r>
              <a:rPr lang="en-ZA" dirty="0"/>
              <a:t>, because they need to keep track of prior state. e.g.:</a:t>
            </a:r>
          </a:p>
          <a:p>
            <a:pPr lvl="1"/>
            <a:r>
              <a:rPr lang="en-ZA" dirty="0"/>
              <a:t>divide-and-conquer algorithms such as Quicksort (coming soon….) </a:t>
            </a:r>
          </a:p>
          <a:p>
            <a:pPr marL="0" indent="0">
              <a:buNone/>
            </a:pPr>
            <a:endParaRPr lang="en-ZA" dirty="0" smtClean="0"/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 smtClean="0"/>
              <a:t>All </a:t>
            </a:r>
            <a:r>
              <a:rPr lang="en-ZA" dirty="0"/>
              <a:t>of these algorithms can be implemented iteratively with the help of a stack, but the need for the stack arguably nullifies the advantages of the iterative solution.</a:t>
            </a:r>
          </a:p>
        </p:txBody>
      </p:sp>
    </p:spTree>
    <p:extLst>
      <p:ext uri="{BB962C8B-B14F-4D97-AF65-F5344CB8AC3E}">
        <p14:creationId xmlns:p14="http://schemas.microsoft.com/office/powerpoint/2010/main" val="284926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Recursion and Functional Languages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74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 smtClean="0"/>
              <a:t>Recursion is a </a:t>
            </a:r>
            <a:r>
              <a:rPr lang="en-ZA" dirty="0"/>
              <a:t>key concept for functional programming languages, such as </a:t>
            </a:r>
            <a:r>
              <a:rPr lang="en-ZA" dirty="0" smtClean="0"/>
              <a:t>Haskell.</a:t>
            </a:r>
            <a:endParaRPr lang="en-ZA" dirty="0"/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Lisp is the second-oldest high-level programming language in widespread use today; only Fortran is older.</a:t>
            </a:r>
          </a:p>
          <a:p>
            <a:pPr lvl="1"/>
            <a:r>
              <a:rPr lang="en-ZA" dirty="0" smtClean="0"/>
              <a:t>Recursion is a </a:t>
            </a:r>
            <a:r>
              <a:rPr lang="en-ZA" dirty="0"/>
              <a:t>key component of </a:t>
            </a:r>
            <a:r>
              <a:rPr lang="en-ZA" dirty="0" smtClean="0"/>
              <a:t>language.</a:t>
            </a:r>
            <a:endParaRPr lang="en-ZA" dirty="0"/>
          </a:p>
          <a:p>
            <a:pPr lvl="1"/>
            <a:r>
              <a:rPr lang="en-ZA" dirty="0" smtClean="0"/>
              <a:t>Closely related to AI and formal logic.</a:t>
            </a:r>
            <a:endParaRPr lang="en-ZA" dirty="0"/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Resurgence today, especially for parallel </a:t>
            </a:r>
            <a:r>
              <a:rPr lang="en-ZA" dirty="0" smtClean="0"/>
              <a:t>programming.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74165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Thinking Recursively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75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914400" lvl="0" indent="-914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Arial"/>
              <a:buAutoNum type="arabicPeriod"/>
            </a:pPr>
            <a:r>
              <a:rPr lang="en-ZA" dirty="0"/>
              <a:t>There is no infinite recursion</a:t>
            </a:r>
          </a:p>
          <a:p>
            <a:pPr lvl="1">
              <a:spcBef>
                <a:spcPts val="1500"/>
              </a:spcBef>
              <a:buSzPts val="3360"/>
            </a:pPr>
            <a:r>
              <a:rPr lang="en-ZA" dirty="0"/>
              <a:t>Every chain of recursive calls must reach a stopping case</a:t>
            </a:r>
          </a:p>
          <a:p>
            <a:pPr marL="914400" lvl="0" indent="-914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Arial"/>
              <a:buAutoNum type="arabicPeriod"/>
            </a:pPr>
            <a:r>
              <a:rPr lang="en-ZA" dirty="0"/>
              <a:t>Each stopping case returns the correct value for that case</a:t>
            </a:r>
          </a:p>
          <a:p>
            <a:pPr marL="914400" lvl="0" indent="-914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Font typeface="Arial"/>
              <a:buAutoNum type="arabicPeriod"/>
            </a:pPr>
            <a:r>
              <a:rPr lang="en-ZA" dirty="0"/>
              <a:t>For the cases that involve recursion:  </a:t>
            </a:r>
            <a:r>
              <a:rPr lang="en-ZA" i="1" dirty="0"/>
              <a:t>if</a:t>
            </a:r>
            <a:r>
              <a:rPr lang="en-ZA" dirty="0"/>
              <a:t> all recursive calls return the correct value, </a:t>
            </a:r>
            <a:r>
              <a:rPr lang="en-ZA" i="1" dirty="0"/>
              <a:t>then</a:t>
            </a:r>
            <a:r>
              <a:rPr lang="en-ZA" dirty="0"/>
              <a:t> the final value returned by the method is the correct value</a:t>
            </a:r>
          </a:p>
          <a:p>
            <a:pPr marL="914400" lvl="0" indent="-914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None/>
            </a:pPr>
            <a:r>
              <a:rPr lang="en-ZA" dirty="0"/>
              <a:t>These properties follow a technique also </a:t>
            </a:r>
          </a:p>
          <a:p>
            <a:pPr marL="914400" lvl="0" indent="-914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3360"/>
              <a:buNone/>
            </a:pPr>
            <a:r>
              <a:rPr lang="en-ZA" dirty="0"/>
              <a:t>known as </a:t>
            </a:r>
            <a:r>
              <a:rPr lang="en-ZA" i="1" dirty="0"/>
              <a:t>mathematical induction</a:t>
            </a:r>
            <a:endParaRPr lang="en-ZA" dirty="0"/>
          </a:p>
        </p:txBody>
      </p:sp>
      <p:pic>
        <p:nvPicPr>
          <p:cNvPr id="5" name="Google Shape;845;p114" descr="fractal.jpg">
            <a:extLst>
              <a:ext uri="{FF2B5EF4-FFF2-40B4-BE49-F238E27FC236}">
                <a16:creationId xmlns:a16="http://schemas.microsoft.com/office/drawing/2014/main" id="{3679BC93-41B7-4978-B075-5452C6958AD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33782" y="6293046"/>
            <a:ext cx="4645820" cy="368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4310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C518702-477B-46DF-99F0-6EF20EEB9A81}"/>
              </a:ext>
            </a:extLst>
          </p:cNvPr>
          <p:cNvSpPr txBox="1">
            <a:spLocks/>
          </p:cNvSpPr>
          <p:nvPr/>
        </p:nvSpPr>
        <p:spPr>
          <a:xfrm>
            <a:off x="623400" y="7459578"/>
            <a:ext cx="17041200" cy="1716505"/>
          </a:xfrm>
          <a:prstGeom prst="rect">
            <a:avLst/>
          </a:prstGeom>
        </p:spPr>
        <p:txBody>
          <a:bodyPr/>
          <a:lstStyle>
            <a:lvl1pPr marL="571500" indent="-5715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65000"/>
              <a:buFont typeface="Wingdings" panose="05000000000000000000" pitchFamily="2" charset="2"/>
              <a:buChar char="n"/>
              <a:defRPr sz="4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●"/>
              <a:defRPr sz="3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buFont typeface="Wingdings" panose="05000000000000000000" pitchFamily="2" charset="2"/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Unless otherwise stated, all materials are copyright of the University of Cape Town</a:t>
            </a:r>
          </a:p>
          <a:p>
            <a:pPr marL="228600" indent="0" algn="ctr">
              <a:buFont typeface="Wingdings" panose="05000000000000000000" pitchFamily="2" charset="2"/>
              <a:buNone/>
            </a:pPr>
            <a:r>
              <a:rPr lang="en-US" sz="3200" dirty="0"/>
              <a:t>© University of Cape Town</a:t>
            </a:r>
            <a:endParaRPr lang="en-ZA" sz="3200" dirty="0"/>
          </a:p>
        </p:txBody>
      </p:sp>
      <p:pic>
        <p:nvPicPr>
          <p:cNvPr id="7" name="Google Shape;144;p18">
            <a:extLst>
              <a:ext uri="{FF2B5EF4-FFF2-40B4-BE49-F238E27FC236}">
                <a16:creationId xmlns:a16="http://schemas.microsoft.com/office/drawing/2014/main" id="{0FA537B4-0267-4328-84B6-93CEE6DDF6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32034" y="1749794"/>
            <a:ext cx="10566792" cy="19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832AFE-61C3-4B96-8C49-6C84123550A1}"/>
              </a:ext>
            </a:extLst>
          </p:cNvPr>
          <p:cNvSpPr/>
          <p:nvPr/>
        </p:nvSpPr>
        <p:spPr>
          <a:xfrm rot="5400000">
            <a:off x="9008268" y="-9008268"/>
            <a:ext cx="271463" cy="18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303D13-3EB2-4518-8D0F-66369C9F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96" y="4637686"/>
            <a:ext cx="9110808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8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Recursive definitions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8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7300" y="2656703"/>
            <a:ext cx="7886700" cy="6722247"/>
          </a:xfrm>
        </p:spPr>
        <p:txBody>
          <a:bodyPr/>
          <a:lstStyle/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A recursive definition of the ancestors of person </a:t>
            </a:r>
            <a:r>
              <a:rPr lang="en-ZA" b="1" i="1" dirty="0"/>
              <a:t>p</a:t>
            </a:r>
            <a:r>
              <a:rPr lang="en-ZA" dirty="0"/>
              <a:t>:</a:t>
            </a:r>
          </a:p>
          <a:p>
            <a:pPr lvl="1"/>
            <a:r>
              <a:rPr lang="en-ZA" dirty="0"/>
              <a:t>p’s parents are p’s ancestors (</a:t>
            </a:r>
            <a:r>
              <a:rPr lang="en-ZA" b="1" i="1" dirty="0"/>
              <a:t>base case</a:t>
            </a:r>
            <a:r>
              <a:rPr lang="en-ZA" dirty="0"/>
              <a:t>);</a:t>
            </a:r>
          </a:p>
          <a:p>
            <a:pPr lvl="1"/>
            <a:r>
              <a:rPr lang="en-ZA" dirty="0"/>
              <a:t>The parents of any ancestors of </a:t>
            </a:r>
            <a:r>
              <a:rPr lang="en-ZA" b="1" i="1" dirty="0"/>
              <a:t>p</a:t>
            </a:r>
            <a:r>
              <a:rPr lang="en-ZA" dirty="0"/>
              <a:t> are also the ancestors of p (</a:t>
            </a:r>
            <a:r>
              <a:rPr lang="en-ZA" b="1" i="1" dirty="0"/>
              <a:t>recursive step</a:t>
            </a:r>
            <a:r>
              <a:rPr lang="en-ZA" dirty="0"/>
              <a:t>).</a:t>
            </a:r>
          </a:p>
        </p:txBody>
      </p:sp>
      <p:sp>
        <p:nvSpPr>
          <p:cNvPr id="5" name="Google Shape;235;p58">
            <a:extLst>
              <a:ext uri="{FF2B5EF4-FFF2-40B4-BE49-F238E27FC236}">
                <a16:creationId xmlns:a16="http://schemas.microsoft.com/office/drawing/2014/main" id="{8AE449C8-5D8F-4929-A60F-C95BEC8DB1D7}"/>
              </a:ext>
            </a:extLst>
          </p:cNvPr>
          <p:cNvSpPr/>
          <p:nvPr/>
        </p:nvSpPr>
        <p:spPr>
          <a:xfrm>
            <a:off x="13349288" y="7327108"/>
            <a:ext cx="538163" cy="540543"/>
          </a:xfrm>
          <a:prstGeom prst="ellipse">
            <a:avLst/>
          </a:prstGeom>
          <a:solidFill>
            <a:srgbClr val="46C1B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6" name="Google Shape;236;p58">
            <a:extLst>
              <a:ext uri="{FF2B5EF4-FFF2-40B4-BE49-F238E27FC236}">
                <a16:creationId xmlns:a16="http://schemas.microsoft.com/office/drawing/2014/main" id="{E3371FAE-9C63-463C-A877-B94AAB8B24E9}"/>
              </a:ext>
            </a:extLst>
          </p:cNvPr>
          <p:cNvSpPr/>
          <p:nvPr/>
        </p:nvSpPr>
        <p:spPr>
          <a:xfrm>
            <a:off x="12915900" y="6465096"/>
            <a:ext cx="540543" cy="538163"/>
          </a:xfrm>
          <a:prstGeom prst="ellipse">
            <a:avLst/>
          </a:prstGeom>
          <a:solidFill>
            <a:srgbClr val="D95F2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37;p58">
            <a:extLst>
              <a:ext uri="{FF2B5EF4-FFF2-40B4-BE49-F238E27FC236}">
                <a16:creationId xmlns:a16="http://schemas.microsoft.com/office/drawing/2014/main" id="{8C61A125-3980-40C5-9C7F-8C64EE52C393}"/>
              </a:ext>
            </a:extLst>
          </p:cNvPr>
          <p:cNvSpPr/>
          <p:nvPr/>
        </p:nvSpPr>
        <p:spPr>
          <a:xfrm>
            <a:off x="13887450" y="6465096"/>
            <a:ext cx="540543" cy="538163"/>
          </a:xfrm>
          <a:prstGeom prst="ellipse">
            <a:avLst/>
          </a:prstGeom>
          <a:solidFill>
            <a:srgbClr val="D95F2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Google Shape;238;p58">
            <a:extLst>
              <a:ext uri="{FF2B5EF4-FFF2-40B4-BE49-F238E27FC236}">
                <a16:creationId xmlns:a16="http://schemas.microsoft.com/office/drawing/2014/main" id="{553C9ECB-E0F9-40B3-B10C-2B62BEF9D06B}"/>
              </a:ext>
            </a:extLst>
          </p:cNvPr>
          <p:cNvCxnSpPr>
            <a:stCxn id="5" idx="1"/>
            <a:endCxn id="6" idx="4"/>
          </p:cNvCxnSpPr>
          <p:nvPr/>
        </p:nvCxnSpPr>
        <p:spPr>
          <a:xfrm rot="10800000">
            <a:off x="13186300" y="7003369"/>
            <a:ext cx="241800" cy="4029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" name="Google Shape;239;p58">
            <a:extLst>
              <a:ext uri="{FF2B5EF4-FFF2-40B4-BE49-F238E27FC236}">
                <a16:creationId xmlns:a16="http://schemas.microsoft.com/office/drawing/2014/main" id="{7FAC6956-D360-4A8E-B335-18D8495D12A8}"/>
              </a:ext>
            </a:extLst>
          </p:cNvPr>
          <p:cNvCxnSpPr>
            <a:stCxn id="5" idx="7"/>
            <a:endCxn id="7" idx="4"/>
          </p:cNvCxnSpPr>
          <p:nvPr/>
        </p:nvCxnSpPr>
        <p:spPr>
          <a:xfrm rot="10800000" flipH="1">
            <a:off x="13808639" y="7003369"/>
            <a:ext cx="349200" cy="4029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" name="Google Shape;240;p58">
            <a:extLst>
              <a:ext uri="{FF2B5EF4-FFF2-40B4-BE49-F238E27FC236}">
                <a16:creationId xmlns:a16="http://schemas.microsoft.com/office/drawing/2014/main" id="{D05294C5-DBA3-471C-BD32-43D4055C156D}"/>
              </a:ext>
            </a:extLst>
          </p:cNvPr>
          <p:cNvSpPr/>
          <p:nvPr/>
        </p:nvSpPr>
        <p:spPr>
          <a:xfrm>
            <a:off x="11834812" y="6355558"/>
            <a:ext cx="540543" cy="540543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41;p58">
            <a:extLst>
              <a:ext uri="{FF2B5EF4-FFF2-40B4-BE49-F238E27FC236}">
                <a16:creationId xmlns:a16="http://schemas.microsoft.com/office/drawing/2014/main" id="{93F14A2D-6FD4-42EB-A863-81AE9C1922BC}"/>
              </a:ext>
            </a:extLst>
          </p:cNvPr>
          <p:cNvSpPr/>
          <p:nvPr/>
        </p:nvSpPr>
        <p:spPr>
          <a:xfrm>
            <a:off x="12915900" y="5491164"/>
            <a:ext cx="540543" cy="540545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242;p58">
            <a:extLst>
              <a:ext uri="{FF2B5EF4-FFF2-40B4-BE49-F238E27FC236}">
                <a16:creationId xmlns:a16="http://schemas.microsoft.com/office/drawing/2014/main" id="{6130F029-1CDD-4CC2-8DF4-F337858A9ABE}"/>
              </a:ext>
            </a:extLst>
          </p:cNvPr>
          <p:cNvCxnSpPr>
            <a:stCxn id="6" idx="1"/>
            <a:endCxn id="12" idx="6"/>
          </p:cNvCxnSpPr>
          <p:nvPr/>
        </p:nvCxnSpPr>
        <p:spPr>
          <a:xfrm flipH="1">
            <a:off x="12375261" y="6543908"/>
            <a:ext cx="619800" cy="819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6" name="Google Shape;243;p58">
            <a:extLst>
              <a:ext uri="{FF2B5EF4-FFF2-40B4-BE49-F238E27FC236}">
                <a16:creationId xmlns:a16="http://schemas.microsoft.com/office/drawing/2014/main" id="{EAD24705-7C85-48B3-ACE8-A841F72F058C}"/>
              </a:ext>
            </a:extLst>
          </p:cNvPr>
          <p:cNvCxnSpPr>
            <a:stCxn id="6" idx="0"/>
            <a:endCxn id="14" idx="4"/>
          </p:cNvCxnSpPr>
          <p:nvPr/>
        </p:nvCxnSpPr>
        <p:spPr>
          <a:xfrm rot="10800000">
            <a:off x="13186172" y="6031596"/>
            <a:ext cx="0" cy="4335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7" name="Google Shape;244;p58">
            <a:extLst>
              <a:ext uri="{FF2B5EF4-FFF2-40B4-BE49-F238E27FC236}">
                <a16:creationId xmlns:a16="http://schemas.microsoft.com/office/drawing/2014/main" id="{B142E92C-621E-4993-84AC-F85CF2888526}"/>
              </a:ext>
            </a:extLst>
          </p:cNvPr>
          <p:cNvSpPr/>
          <p:nvPr/>
        </p:nvSpPr>
        <p:spPr>
          <a:xfrm>
            <a:off x="14104142" y="5384008"/>
            <a:ext cx="540545" cy="540543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45;p58">
            <a:extLst>
              <a:ext uri="{FF2B5EF4-FFF2-40B4-BE49-F238E27FC236}">
                <a16:creationId xmlns:a16="http://schemas.microsoft.com/office/drawing/2014/main" id="{710FE590-C80D-4673-A846-03D0A2703EE2}"/>
              </a:ext>
            </a:extLst>
          </p:cNvPr>
          <p:cNvSpPr/>
          <p:nvPr/>
        </p:nvSpPr>
        <p:spPr>
          <a:xfrm>
            <a:off x="14968538" y="5707858"/>
            <a:ext cx="540543" cy="54054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246;p58">
            <a:extLst>
              <a:ext uri="{FF2B5EF4-FFF2-40B4-BE49-F238E27FC236}">
                <a16:creationId xmlns:a16="http://schemas.microsoft.com/office/drawing/2014/main" id="{E03FA284-0B86-43D3-B00D-363AB5EDA619}"/>
              </a:ext>
            </a:extLst>
          </p:cNvPr>
          <p:cNvCxnSpPr>
            <a:stCxn id="7" idx="0"/>
            <a:endCxn id="17" idx="4"/>
          </p:cNvCxnSpPr>
          <p:nvPr/>
        </p:nvCxnSpPr>
        <p:spPr>
          <a:xfrm rot="10800000" flipH="1">
            <a:off x="14157722" y="5924496"/>
            <a:ext cx="216600" cy="5406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0" name="Google Shape;247;p58">
            <a:extLst>
              <a:ext uri="{FF2B5EF4-FFF2-40B4-BE49-F238E27FC236}">
                <a16:creationId xmlns:a16="http://schemas.microsoft.com/office/drawing/2014/main" id="{05ED0032-7159-49FE-BA41-33FF777225DF}"/>
              </a:ext>
            </a:extLst>
          </p:cNvPr>
          <p:cNvCxnSpPr>
            <a:stCxn id="7" idx="7"/>
            <a:endCxn id="18" idx="3"/>
          </p:cNvCxnSpPr>
          <p:nvPr/>
        </p:nvCxnSpPr>
        <p:spPr>
          <a:xfrm rot="10800000" flipH="1">
            <a:off x="14348832" y="6169208"/>
            <a:ext cx="699000" cy="3747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" name="Google Shape;248;p58">
            <a:extLst>
              <a:ext uri="{FF2B5EF4-FFF2-40B4-BE49-F238E27FC236}">
                <a16:creationId xmlns:a16="http://schemas.microsoft.com/office/drawing/2014/main" id="{0D39608B-74C3-4510-AA83-B677754548F8}"/>
              </a:ext>
            </a:extLst>
          </p:cNvPr>
          <p:cNvSpPr/>
          <p:nvPr/>
        </p:nvSpPr>
        <p:spPr>
          <a:xfrm>
            <a:off x="13996988" y="4519614"/>
            <a:ext cx="538163" cy="540545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49;p58">
            <a:extLst>
              <a:ext uri="{FF2B5EF4-FFF2-40B4-BE49-F238E27FC236}">
                <a16:creationId xmlns:a16="http://schemas.microsoft.com/office/drawing/2014/main" id="{475AA929-D012-4018-99E1-CFEE4EF80106}"/>
              </a:ext>
            </a:extLst>
          </p:cNvPr>
          <p:cNvSpPr/>
          <p:nvPr/>
        </p:nvSpPr>
        <p:spPr>
          <a:xfrm>
            <a:off x="14644688" y="4519614"/>
            <a:ext cx="540543" cy="540545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250;p58">
            <a:extLst>
              <a:ext uri="{FF2B5EF4-FFF2-40B4-BE49-F238E27FC236}">
                <a16:creationId xmlns:a16="http://schemas.microsoft.com/office/drawing/2014/main" id="{B3E0BF4F-5230-4DD5-9111-120D46EB7482}"/>
              </a:ext>
            </a:extLst>
          </p:cNvPr>
          <p:cNvCxnSpPr>
            <a:stCxn id="17" idx="1"/>
            <a:endCxn id="21" idx="4"/>
          </p:cNvCxnSpPr>
          <p:nvPr/>
        </p:nvCxnSpPr>
        <p:spPr>
          <a:xfrm rot="10800000" flipH="1">
            <a:off x="14183303" y="5060269"/>
            <a:ext cx="82800" cy="4029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4" name="Google Shape;251;p58">
            <a:extLst>
              <a:ext uri="{FF2B5EF4-FFF2-40B4-BE49-F238E27FC236}">
                <a16:creationId xmlns:a16="http://schemas.microsoft.com/office/drawing/2014/main" id="{467FD2AD-41C4-4CF5-AF87-045BB31D77FF}"/>
              </a:ext>
            </a:extLst>
          </p:cNvPr>
          <p:cNvCxnSpPr>
            <a:endCxn id="22" idx="4"/>
          </p:cNvCxnSpPr>
          <p:nvPr/>
        </p:nvCxnSpPr>
        <p:spPr>
          <a:xfrm rot="10800000" flipH="1">
            <a:off x="14567259" y="5060159"/>
            <a:ext cx="347700" cy="4023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5" name="Google Shape;252;p58">
            <a:extLst>
              <a:ext uri="{FF2B5EF4-FFF2-40B4-BE49-F238E27FC236}">
                <a16:creationId xmlns:a16="http://schemas.microsoft.com/office/drawing/2014/main" id="{B42BAA8C-DDDB-4392-A336-999E12631F57}"/>
              </a:ext>
            </a:extLst>
          </p:cNvPr>
          <p:cNvSpPr/>
          <p:nvPr/>
        </p:nvSpPr>
        <p:spPr>
          <a:xfrm>
            <a:off x="13563600" y="3548064"/>
            <a:ext cx="540543" cy="540545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53;p58">
            <a:extLst>
              <a:ext uri="{FF2B5EF4-FFF2-40B4-BE49-F238E27FC236}">
                <a16:creationId xmlns:a16="http://schemas.microsoft.com/office/drawing/2014/main" id="{18260AE1-AA2A-48FC-8250-074BEA0CC115}"/>
              </a:ext>
            </a:extLst>
          </p:cNvPr>
          <p:cNvSpPr/>
          <p:nvPr/>
        </p:nvSpPr>
        <p:spPr>
          <a:xfrm>
            <a:off x="14211300" y="3224214"/>
            <a:ext cx="540543" cy="540545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" name="Google Shape;254;p58">
            <a:extLst>
              <a:ext uri="{FF2B5EF4-FFF2-40B4-BE49-F238E27FC236}">
                <a16:creationId xmlns:a16="http://schemas.microsoft.com/office/drawing/2014/main" id="{60AB8CBC-666E-4D00-B89B-1DEB50E39B74}"/>
              </a:ext>
            </a:extLst>
          </p:cNvPr>
          <p:cNvCxnSpPr>
            <a:stCxn id="21" idx="1"/>
            <a:endCxn id="25" idx="4"/>
          </p:cNvCxnSpPr>
          <p:nvPr/>
        </p:nvCxnSpPr>
        <p:spPr>
          <a:xfrm rot="10800000">
            <a:off x="13834000" y="4088475"/>
            <a:ext cx="241800" cy="5103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8" name="Google Shape;255;p58">
            <a:extLst>
              <a:ext uri="{FF2B5EF4-FFF2-40B4-BE49-F238E27FC236}">
                <a16:creationId xmlns:a16="http://schemas.microsoft.com/office/drawing/2014/main" id="{08B54729-58E7-42D9-9BF1-B38987CCDCF8}"/>
              </a:ext>
            </a:extLst>
          </p:cNvPr>
          <p:cNvCxnSpPr>
            <a:stCxn id="21" idx="0"/>
            <a:endCxn id="26" idx="4"/>
          </p:cNvCxnSpPr>
          <p:nvPr/>
        </p:nvCxnSpPr>
        <p:spPr>
          <a:xfrm rot="10800000" flipH="1">
            <a:off x="14266070" y="3764814"/>
            <a:ext cx="215400" cy="7548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9" name="Google Shape;256;p58">
            <a:extLst>
              <a:ext uri="{FF2B5EF4-FFF2-40B4-BE49-F238E27FC236}">
                <a16:creationId xmlns:a16="http://schemas.microsoft.com/office/drawing/2014/main" id="{2845EF6A-5668-4AB7-803D-5DF3D1F844EC}"/>
              </a:ext>
            </a:extLst>
          </p:cNvPr>
          <p:cNvSpPr/>
          <p:nvPr/>
        </p:nvSpPr>
        <p:spPr>
          <a:xfrm>
            <a:off x="14861381" y="3438526"/>
            <a:ext cx="538163" cy="540545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57;p58">
            <a:extLst>
              <a:ext uri="{FF2B5EF4-FFF2-40B4-BE49-F238E27FC236}">
                <a16:creationId xmlns:a16="http://schemas.microsoft.com/office/drawing/2014/main" id="{9597BCBB-F313-4C97-B52F-3B44169F0D82}"/>
              </a:ext>
            </a:extLst>
          </p:cNvPr>
          <p:cNvSpPr/>
          <p:nvPr/>
        </p:nvSpPr>
        <p:spPr>
          <a:xfrm>
            <a:off x="15723392" y="3764758"/>
            <a:ext cx="540545" cy="53816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258;p58">
            <a:extLst>
              <a:ext uri="{FF2B5EF4-FFF2-40B4-BE49-F238E27FC236}">
                <a16:creationId xmlns:a16="http://schemas.microsoft.com/office/drawing/2014/main" id="{92C8E7E4-5106-4A00-92A1-37233733C705}"/>
              </a:ext>
            </a:extLst>
          </p:cNvPr>
          <p:cNvCxnSpPr>
            <a:stCxn id="22" idx="0"/>
            <a:endCxn id="29" idx="4"/>
          </p:cNvCxnSpPr>
          <p:nvPr/>
        </p:nvCxnSpPr>
        <p:spPr>
          <a:xfrm rot="10800000" flipH="1">
            <a:off x="14914959" y="3979014"/>
            <a:ext cx="215400" cy="5406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2" name="Google Shape;259;p58">
            <a:extLst>
              <a:ext uri="{FF2B5EF4-FFF2-40B4-BE49-F238E27FC236}">
                <a16:creationId xmlns:a16="http://schemas.microsoft.com/office/drawing/2014/main" id="{414957E7-A5B0-4CDC-8602-A455EE05408B}"/>
              </a:ext>
            </a:extLst>
          </p:cNvPr>
          <p:cNvCxnSpPr>
            <a:stCxn id="22" idx="7"/>
            <a:endCxn id="30" idx="3"/>
          </p:cNvCxnSpPr>
          <p:nvPr/>
        </p:nvCxnSpPr>
        <p:spPr>
          <a:xfrm rot="10800000" flipH="1">
            <a:off x="15106070" y="4224075"/>
            <a:ext cx="696600" cy="3747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" name="Google Shape;260;p58">
            <a:extLst>
              <a:ext uri="{FF2B5EF4-FFF2-40B4-BE49-F238E27FC236}">
                <a16:creationId xmlns:a16="http://schemas.microsoft.com/office/drawing/2014/main" id="{B7C560C5-C9FC-4930-934A-E89AE43F0648}"/>
              </a:ext>
            </a:extLst>
          </p:cNvPr>
          <p:cNvSpPr/>
          <p:nvPr/>
        </p:nvSpPr>
        <p:spPr>
          <a:xfrm rot="4718574">
            <a:off x="15775782" y="5088732"/>
            <a:ext cx="540543" cy="540545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261;p58">
            <a:extLst>
              <a:ext uri="{FF2B5EF4-FFF2-40B4-BE49-F238E27FC236}">
                <a16:creationId xmlns:a16="http://schemas.microsoft.com/office/drawing/2014/main" id="{DD9399F7-760B-4DCF-8451-ED104CE8F492}"/>
              </a:ext>
            </a:extLst>
          </p:cNvPr>
          <p:cNvSpPr/>
          <p:nvPr/>
        </p:nvSpPr>
        <p:spPr>
          <a:xfrm rot="4718574">
            <a:off x="15968663" y="6043614"/>
            <a:ext cx="538163" cy="53816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262;p58">
            <a:extLst>
              <a:ext uri="{FF2B5EF4-FFF2-40B4-BE49-F238E27FC236}">
                <a16:creationId xmlns:a16="http://schemas.microsoft.com/office/drawing/2014/main" id="{9387FB0E-E9DA-4836-AE12-E2F2310459E1}"/>
              </a:ext>
            </a:extLst>
          </p:cNvPr>
          <p:cNvCxnSpPr>
            <a:endCxn id="33" idx="4"/>
          </p:cNvCxnSpPr>
          <p:nvPr/>
        </p:nvCxnSpPr>
        <p:spPr>
          <a:xfrm rot="10800000" flipH="1">
            <a:off x="15433973" y="5412227"/>
            <a:ext cx="347100" cy="3150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6" name="Google Shape;263;p58">
            <a:extLst>
              <a:ext uri="{FF2B5EF4-FFF2-40B4-BE49-F238E27FC236}">
                <a16:creationId xmlns:a16="http://schemas.microsoft.com/office/drawing/2014/main" id="{90F7036A-6F41-4280-9EE3-686CEB2965D3}"/>
              </a:ext>
            </a:extLst>
          </p:cNvPr>
          <p:cNvCxnSpPr>
            <a:endCxn id="34" idx="4"/>
          </p:cNvCxnSpPr>
          <p:nvPr/>
        </p:nvCxnSpPr>
        <p:spPr>
          <a:xfrm>
            <a:off x="15511032" y="6104084"/>
            <a:ext cx="462900" cy="2616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7" name="Google Shape;264;p58">
            <a:extLst>
              <a:ext uri="{FF2B5EF4-FFF2-40B4-BE49-F238E27FC236}">
                <a16:creationId xmlns:a16="http://schemas.microsoft.com/office/drawing/2014/main" id="{E1D3FBFC-A38C-458A-BBE6-75D0D7839155}"/>
              </a:ext>
            </a:extLst>
          </p:cNvPr>
          <p:cNvSpPr/>
          <p:nvPr/>
        </p:nvSpPr>
        <p:spPr>
          <a:xfrm rot="4718574">
            <a:off x="16369903" y="4199336"/>
            <a:ext cx="538163" cy="540543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265;p58">
            <a:extLst>
              <a:ext uri="{FF2B5EF4-FFF2-40B4-BE49-F238E27FC236}">
                <a16:creationId xmlns:a16="http://schemas.microsoft.com/office/drawing/2014/main" id="{FEC5A47B-0BBF-4B4F-BBFD-A2F0EFF5B9E2}"/>
              </a:ext>
            </a:extLst>
          </p:cNvPr>
          <p:cNvSpPr/>
          <p:nvPr/>
        </p:nvSpPr>
        <p:spPr>
          <a:xfrm rot="4718574">
            <a:off x="16728282" y="4898232"/>
            <a:ext cx="540543" cy="540545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266;p58">
            <a:extLst>
              <a:ext uri="{FF2B5EF4-FFF2-40B4-BE49-F238E27FC236}">
                <a16:creationId xmlns:a16="http://schemas.microsoft.com/office/drawing/2014/main" id="{81B89CCC-C31C-488E-AD87-1DB4F69B9799}"/>
              </a:ext>
            </a:extLst>
          </p:cNvPr>
          <p:cNvCxnSpPr>
            <a:stCxn id="33" idx="1"/>
            <a:endCxn id="37" idx="4"/>
          </p:cNvCxnSpPr>
          <p:nvPr/>
        </p:nvCxnSpPr>
        <p:spPr>
          <a:xfrm rot="10800000" flipH="1">
            <a:off x="16195789" y="4522901"/>
            <a:ext cx="178200" cy="6111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0" name="Google Shape;267;p58">
            <a:extLst>
              <a:ext uri="{FF2B5EF4-FFF2-40B4-BE49-F238E27FC236}">
                <a16:creationId xmlns:a16="http://schemas.microsoft.com/office/drawing/2014/main" id="{A0F6479D-9F1D-415C-A6A8-BBD3D81854CF}"/>
              </a:ext>
            </a:extLst>
          </p:cNvPr>
          <p:cNvCxnSpPr>
            <a:stCxn id="33" idx="0"/>
            <a:endCxn id="38" idx="4"/>
          </p:cNvCxnSpPr>
          <p:nvPr/>
        </p:nvCxnSpPr>
        <p:spPr>
          <a:xfrm rot="10800000" flipH="1">
            <a:off x="16311034" y="5221781"/>
            <a:ext cx="422400" cy="840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1" name="Google Shape;268;p58">
            <a:extLst>
              <a:ext uri="{FF2B5EF4-FFF2-40B4-BE49-F238E27FC236}">
                <a16:creationId xmlns:a16="http://schemas.microsoft.com/office/drawing/2014/main" id="{4336072B-41A7-4178-8CF2-24850CD650B6}"/>
              </a:ext>
            </a:extLst>
          </p:cNvPr>
          <p:cNvSpPr/>
          <p:nvPr/>
        </p:nvSpPr>
        <p:spPr>
          <a:xfrm rot="4718574">
            <a:off x="17068800" y="6041233"/>
            <a:ext cx="540543" cy="540543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269;p58">
            <a:extLst>
              <a:ext uri="{FF2B5EF4-FFF2-40B4-BE49-F238E27FC236}">
                <a16:creationId xmlns:a16="http://schemas.microsoft.com/office/drawing/2014/main" id="{1D82FBA8-9490-48E1-B733-7698AA556C51}"/>
              </a:ext>
            </a:extLst>
          </p:cNvPr>
          <p:cNvSpPr/>
          <p:nvPr/>
        </p:nvSpPr>
        <p:spPr>
          <a:xfrm rot="4718574">
            <a:off x="16921160" y="6953252"/>
            <a:ext cx="540545" cy="54054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270;p58">
            <a:extLst>
              <a:ext uri="{FF2B5EF4-FFF2-40B4-BE49-F238E27FC236}">
                <a16:creationId xmlns:a16="http://schemas.microsoft.com/office/drawing/2014/main" id="{695DB27A-710D-4C1C-BC49-00AA9BC9E9D4}"/>
              </a:ext>
            </a:extLst>
          </p:cNvPr>
          <p:cNvCxnSpPr>
            <a:stCxn id="34" idx="0"/>
            <a:endCxn id="41" idx="4"/>
          </p:cNvCxnSpPr>
          <p:nvPr/>
        </p:nvCxnSpPr>
        <p:spPr>
          <a:xfrm>
            <a:off x="16501557" y="6259707"/>
            <a:ext cx="572400" cy="1050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4" name="Google Shape;271;p58">
            <a:extLst>
              <a:ext uri="{FF2B5EF4-FFF2-40B4-BE49-F238E27FC236}">
                <a16:creationId xmlns:a16="http://schemas.microsoft.com/office/drawing/2014/main" id="{D455D466-D3CC-49E9-803E-64A265EBB36F}"/>
              </a:ext>
            </a:extLst>
          </p:cNvPr>
          <p:cNvCxnSpPr>
            <a:stCxn id="34" idx="7"/>
            <a:endCxn id="42" idx="3"/>
          </p:cNvCxnSpPr>
          <p:nvPr/>
        </p:nvCxnSpPr>
        <p:spPr>
          <a:xfrm>
            <a:off x="16461757" y="6461771"/>
            <a:ext cx="504600" cy="6120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5" name="Google Shape;272;p58">
            <a:extLst>
              <a:ext uri="{FF2B5EF4-FFF2-40B4-BE49-F238E27FC236}">
                <a16:creationId xmlns:a16="http://schemas.microsoft.com/office/drawing/2014/main" id="{B8705649-0326-4EA4-8BBF-47CCA23ABB65}"/>
              </a:ext>
            </a:extLst>
          </p:cNvPr>
          <p:cNvSpPr/>
          <p:nvPr/>
        </p:nvSpPr>
        <p:spPr>
          <a:xfrm rot="-2758753">
            <a:off x="11955065" y="5237561"/>
            <a:ext cx="538163" cy="54054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273;p58">
            <a:extLst>
              <a:ext uri="{FF2B5EF4-FFF2-40B4-BE49-F238E27FC236}">
                <a16:creationId xmlns:a16="http://schemas.microsoft.com/office/drawing/2014/main" id="{8FF5C118-CD6D-4680-B05B-EBFDE68710E0}"/>
              </a:ext>
            </a:extLst>
          </p:cNvPr>
          <p:cNvSpPr/>
          <p:nvPr/>
        </p:nvSpPr>
        <p:spPr>
          <a:xfrm rot="-2758753">
            <a:off x="12628959" y="4539855"/>
            <a:ext cx="540545" cy="53816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Google Shape;274;p58">
            <a:extLst>
              <a:ext uri="{FF2B5EF4-FFF2-40B4-BE49-F238E27FC236}">
                <a16:creationId xmlns:a16="http://schemas.microsoft.com/office/drawing/2014/main" id="{EC2E9CD4-2F0D-4D2F-8F87-3DC6239260F0}"/>
              </a:ext>
            </a:extLst>
          </p:cNvPr>
          <p:cNvCxnSpPr>
            <a:endCxn id="45" idx="4"/>
          </p:cNvCxnSpPr>
          <p:nvPr/>
        </p:nvCxnSpPr>
        <p:spPr>
          <a:xfrm rot="10800000">
            <a:off x="12418496" y="5695649"/>
            <a:ext cx="458100" cy="1083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8" name="Google Shape;275;p58">
            <a:extLst>
              <a:ext uri="{FF2B5EF4-FFF2-40B4-BE49-F238E27FC236}">
                <a16:creationId xmlns:a16="http://schemas.microsoft.com/office/drawing/2014/main" id="{5A1460D7-E966-4CA9-8CC5-E36D06FBD7CA}"/>
              </a:ext>
            </a:extLst>
          </p:cNvPr>
          <p:cNvCxnSpPr>
            <a:endCxn id="46" idx="4"/>
          </p:cNvCxnSpPr>
          <p:nvPr/>
        </p:nvCxnSpPr>
        <p:spPr>
          <a:xfrm rot="10800000">
            <a:off x="13092724" y="4995926"/>
            <a:ext cx="46200" cy="5313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9" name="Google Shape;276;p58">
            <a:extLst>
              <a:ext uri="{FF2B5EF4-FFF2-40B4-BE49-F238E27FC236}">
                <a16:creationId xmlns:a16="http://schemas.microsoft.com/office/drawing/2014/main" id="{1A94A225-CCC5-4101-AF99-13112BCEAB3E}"/>
              </a:ext>
            </a:extLst>
          </p:cNvPr>
          <p:cNvSpPr/>
          <p:nvPr/>
        </p:nvSpPr>
        <p:spPr>
          <a:xfrm rot="-2758753">
            <a:off x="10975181" y="4848226"/>
            <a:ext cx="540545" cy="540545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277;p58">
            <a:extLst>
              <a:ext uri="{FF2B5EF4-FFF2-40B4-BE49-F238E27FC236}">
                <a16:creationId xmlns:a16="http://schemas.microsoft.com/office/drawing/2014/main" id="{C2B7AD0D-D208-4422-B87D-974B51899F2D}"/>
              </a:ext>
            </a:extLst>
          </p:cNvPr>
          <p:cNvSpPr/>
          <p:nvPr/>
        </p:nvSpPr>
        <p:spPr>
          <a:xfrm rot="-2758753">
            <a:off x="11407378" y="4308873"/>
            <a:ext cx="540543" cy="53816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Google Shape;278;p58">
            <a:extLst>
              <a:ext uri="{FF2B5EF4-FFF2-40B4-BE49-F238E27FC236}">
                <a16:creationId xmlns:a16="http://schemas.microsoft.com/office/drawing/2014/main" id="{D6D193CF-6A8B-4DE4-9CEB-3668E39A24A1}"/>
              </a:ext>
            </a:extLst>
          </p:cNvPr>
          <p:cNvCxnSpPr>
            <a:stCxn id="45" idx="1"/>
            <a:endCxn id="49" idx="4"/>
          </p:cNvCxnSpPr>
          <p:nvPr/>
        </p:nvCxnSpPr>
        <p:spPr>
          <a:xfrm rot="10800000">
            <a:off x="11439699" y="5306346"/>
            <a:ext cx="514800" cy="2055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2" name="Google Shape;279;p58">
            <a:extLst>
              <a:ext uri="{FF2B5EF4-FFF2-40B4-BE49-F238E27FC236}">
                <a16:creationId xmlns:a16="http://schemas.microsoft.com/office/drawing/2014/main" id="{60A70F69-A04D-42B8-BE21-60549DDEB0B3}"/>
              </a:ext>
            </a:extLst>
          </p:cNvPr>
          <p:cNvCxnSpPr>
            <a:stCxn id="45" idx="0"/>
            <a:endCxn id="50" idx="4"/>
          </p:cNvCxnSpPr>
          <p:nvPr/>
        </p:nvCxnSpPr>
        <p:spPr>
          <a:xfrm rot="10800000">
            <a:off x="11871098" y="4765016"/>
            <a:ext cx="158700" cy="5550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3" name="Google Shape;280;p58">
            <a:extLst>
              <a:ext uri="{FF2B5EF4-FFF2-40B4-BE49-F238E27FC236}">
                <a16:creationId xmlns:a16="http://schemas.microsoft.com/office/drawing/2014/main" id="{BF79E3A9-007A-462D-8252-5BF0F56A5CB3}"/>
              </a:ext>
            </a:extLst>
          </p:cNvPr>
          <p:cNvSpPr/>
          <p:nvPr/>
        </p:nvSpPr>
        <p:spPr>
          <a:xfrm rot="-2758753">
            <a:off x="12002690" y="3632599"/>
            <a:ext cx="538163" cy="540543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282;p58">
            <a:extLst>
              <a:ext uri="{FF2B5EF4-FFF2-40B4-BE49-F238E27FC236}">
                <a16:creationId xmlns:a16="http://schemas.microsoft.com/office/drawing/2014/main" id="{0E9EAED4-E223-4DF1-8AE2-6EF43D69E9FD}"/>
              </a:ext>
            </a:extLst>
          </p:cNvPr>
          <p:cNvCxnSpPr>
            <a:stCxn id="46" idx="0"/>
            <a:endCxn id="53" idx="4"/>
          </p:cNvCxnSpPr>
          <p:nvPr/>
        </p:nvCxnSpPr>
        <p:spPr>
          <a:xfrm rot="10800000">
            <a:off x="12466038" y="4090647"/>
            <a:ext cx="239700" cy="5313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5" name="Google Shape;283;p58">
            <a:extLst>
              <a:ext uri="{FF2B5EF4-FFF2-40B4-BE49-F238E27FC236}">
                <a16:creationId xmlns:a16="http://schemas.microsoft.com/office/drawing/2014/main" id="{66B05BA3-2CD4-405F-87D6-CD27AE5A17AB}"/>
              </a:ext>
            </a:extLst>
          </p:cNvPr>
          <p:cNvCxnSpPr>
            <a:stCxn id="46" idx="7"/>
          </p:cNvCxnSpPr>
          <p:nvPr/>
        </p:nvCxnSpPr>
        <p:spPr>
          <a:xfrm rot="10800000" flipH="1">
            <a:off x="12895218" y="3776089"/>
            <a:ext cx="215100" cy="7632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6" name="Google Shape;284;p58">
            <a:extLst>
              <a:ext uri="{FF2B5EF4-FFF2-40B4-BE49-F238E27FC236}">
                <a16:creationId xmlns:a16="http://schemas.microsoft.com/office/drawing/2014/main" id="{CB3B305A-7417-4793-BE4C-BB98DB57DBA6}"/>
              </a:ext>
            </a:extLst>
          </p:cNvPr>
          <p:cNvSpPr/>
          <p:nvPr/>
        </p:nvSpPr>
        <p:spPr>
          <a:xfrm rot="-6215159">
            <a:off x="11046619" y="6988969"/>
            <a:ext cx="540543" cy="540545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285;p58">
            <a:extLst>
              <a:ext uri="{FF2B5EF4-FFF2-40B4-BE49-F238E27FC236}">
                <a16:creationId xmlns:a16="http://schemas.microsoft.com/office/drawing/2014/main" id="{6511A182-2122-43A9-8BAB-DE6DF9E8FECC}"/>
              </a:ext>
            </a:extLst>
          </p:cNvPr>
          <p:cNvSpPr/>
          <p:nvPr/>
        </p:nvSpPr>
        <p:spPr>
          <a:xfrm rot="-6215159">
            <a:off x="10818018" y="6043614"/>
            <a:ext cx="540545" cy="540545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286;p58">
            <a:extLst>
              <a:ext uri="{FF2B5EF4-FFF2-40B4-BE49-F238E27FC236}">
                <a16:creationId xmlns:a16="http://schemas.microsoft.com/office/drawing/2014/main" id="{5E9A5E54-C72D-4C9E-A46F-28FC69932B26}"/>
              </a:ext>
            </a:extLst>
          </p:cNvPr>
          <p:cNvCxnSpPr>
            <a:endCxn id="56" idx="4"/>
          </p:cNvCxnSpPr>
          <p:nvPr/>
        </p:nvCxnSpPr>
        <p:spPr>
          <a:xfrm flipH="1">
            <a:off x="11579601" y="6867553"/>
            <a:ext cx="334800" cy="3282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9" name="Google Shape;287;p58">
            <a:extLst>
              <a:ext uri="{FF2B5EF4-FFF2-40B4-BE49-F238E27FC236}">
                <a16:creationId xmlns:a16="http://schemas.microsoft.com/office/drawing/2014/main" id="{751705D3-49B5-4DCD-9627-A6C879999DB9}"/>
              </a:ext>
            </a:extLst>
          </p:cNvPr>
          <p:cNvCxnSpPr>
            <a:endCxn id="57" idx="4"/>
          </p:cNvCxnSpPr>
          <p:nvPr/>
        </p:nvCxnSpPr>
        <p:spPr>
          <a:xfrm rot="10800000">
            <a:off x="11351000" y="6250398"/>
            <a:ext cx="473400" cy="2457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0" name="Google Shape;288;p58">
            <a:extLst>
              <a:ext uri="{FF2B5EF4-FFF2-40B4-BE49-F238E27FC236}">
                <a16:creationId xmlns:a16="http://schemas.microsoft.com/office/drawing/2014/main" id="{9FD6A8FE-E3B6-4B77-A3BD-5118ABB82C71}"/>
              </a:ext>
            </a:extLst>
          </p:cNvPr>
          <p:cNvSpPr/>
          <p:nvPr/>
        </p:nvSpPr>
        <p:spPr>
          <a:xfrm rot="-6215159">
            <a:off x="10489406" y="7900989"/>
            <a:ext cx="540545" cy="540545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289;p58">
            <a:extLst>
              <a:ext uri="{FF2B5EF4-FFF2-40B4-BE49-F238E27FC236}">
                <a16:creationId xmlns:a16="http://schemas.microsoft.com/office/drawing/2014/main" id="{3647AB7C-4232-4AB9-93A2-C6B73E8FEE03}"/>
              </a:ext>
            </a:extLst>
          </p:cNvPr>
          <p:cNvSpPr/>
          <p:nvPr/>
        </p:nvSpPr>
        <p:spPr>
          <a:xfrm rot="-6215159">
            <a:off x="10102453" y="7218760"/>
            <a:ext cx="540543" cy="53816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290;p58">
            <a:extLst>
              <a:ext uri="{FF2B5EF4-FFF2-40B4-BE49-F238E27FC236}">
                <a16:creationId xmlns:a16="http://schemas.microsoft.com/office/drawing/2014/main" id="{EABBA10D-C7CC-4961-BCE6-F5512E8BE55C}"/>
              </a:ext>
            </a:extLst>
          </p:cNvPr>
          <p:cNvCxnSpPr>
            <a:stCxn id="56" idx="1"/>
            <a:endCxn id="60" idx="4"/>
          </p:cNvCxnSpPr>
          <p:nvPr/>
        </p:nvCxnSpPr>
        <p:spPr>
          <a:xfrm flipH="1">
            <a:off x="11022420" y="7489898"/>
            <a:ext cx="153600" cy="6180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3" name="Google Shape;291;p58">
            <a:extLst>
              <a:ext uri="{FF2B5EF4-FFF2-40B4-BE49-F238E27FC236}">
                <a16:creationId xmlns:a16="http://schemas.microsoft.com/office/drawing/2014/main" id="{353B2CB4-813F-414D-B523-AEECA3F09D14}"/>
              </a:ext>
            </a:extLst>
          </p:cNvPr>
          <p:cNvCxnSpPr>
            <a:stCxn id="56" idx="0"/>
            <a:endCxn id="61" idx="4"/>
          </p:cNvCxnSpPr>
          <p:nvPr/>
        </p:nvCxnSpPr>
        <p:spPr>
          <a:xfrm flipH="1">
            <a:off x="10634181" y="7322730"/>
            <a:ext cx="420000" cy="1020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4" name="Google Shape;292;p58">
            <a:extLst>
              <a:ext uri="{FF2B5EF4-FFF2-40B4-BE49-F238E27FC236}">
                <a16:creationId xmlns:a16="http://schemas.microsoft.com/office/drawing/2014/main" id="{69D2975C-443D-4A4E-9AD1-6D07C9FC11E8}"/>
              </a:ext>
            </a:extLst>
          </p:cNvPr>
          <p:cNvSpPr/>
          <p:nvPr/>
        </p:nvSpPr>
        <p:spPr>
          <a:xfrm rot="-6215159">
            <a:off x="9719072" y="6087667"/>
            <a:ext cx="538163" cy="540545"/>
          </a:xfrm>
          <a:prstGeom prst="ellipse">
            <a:avLst/>
          </a:prstGeom>
          <a:solidFill>
            <a:srgbClr val="EA497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293;p58">
            <a:extLst>
              <a:ext uri="{FF2B5EF4-FFF2-40B4-BE49-F238E27FC236}">
                <a16:creationId xmlns:a16="http://schemas.microsoft.com/office/drawing/2014/main" id="{5C1B0862-EEFF-442D-BE48-2EBBA4C99A99}"/>
              </a:ext>
            </a:extLst>
          </p:cNvPr>
          <p:cNvSpPr/>
          <p:nvPr/>
        </p:nvSpPr>
        <p:spPr>
          <a:xfrm rot="-6215159">
            <a:off x="9829799" y="5172077"/>
            <a:ext cx="540545" cy="54054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" name="Google Shape;294;p58">
            <a:extLst>
              <a:ext uri="{FF2B5EF4-FFF2-40B4-BE49-F238E27FC236}">
                <a16:creationId xmlns:a16="http://schemas.microsoft.com/office/drawing/2014/main" id="{CF32E6DE-9628-4D1B-B9B8-6B340B214665}"/>
              </a:ext>
            </a:extLst>
          </p:cNvPr>
          <p:cNvCxnSpPr>
            <a:stCxn id="57" idx="0"/>
            <a:endCxn id="64" idx="4"/>
          </p:cNvCxnSpPr>
          <p:nvPr/>
        </p:nvCxnSpPr>
        <p:spPr>
          <a:xfrm rot="10800000">
            <a:off x="10250781" y="6294575"/>
            <a:ext cx="574800" cy="828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7" name="Google Shape;295;p58">
            <a:extLst>
              <a:ext uri="{FF2B5EF4-FFF2-40B4-BE49-F238E27FC236}">
                <a16:creationId xmlns:a16="http://schemas.microsoft.com/office/drawing/2014/main" id="{E00F64FC-79E6-495D-B6CB-33D1F5569FE1}"/>
              </a:ext>
            </a:extLst>
          </p:cNvPr>
          <p:cNvCxnSpPr>
            <a:stCxn id="57" idx="7"/>
            <a:endCxn id="65" idx="3"/>
          </p:cNvCxnSpPr>
          <p:nvPr/>
        </p:nvCxnSpPr>
        <p:spPr>
          <a:xfrm rot="10800000">
            <a:off x="10330834" y="5583215"/>
            <a:ext cx="526800" cy="58980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8" name="Google Shape;281;p58">
            <a:extLst>
              <a:ext uri="{FF2B5EF4-FFF2-40B4-BE49-F238E27FC236}">
                <a16:creationId xmlns:a16="http://schemas.microsoft.com/office/drawing/2014/main" id="{794F92D5-AED2-4726-A3FD-AF5B68FA4FA1}"/>
              </a:ext>
            </a:extLst>
          </p:cNvPr>
          <p:cNvSpPr/>
          <p:nvPr/>
        </p:nvSpPr>
        <p:spPr>
          <a:xfrm rot="-2758753">
            <a:off x="12859172" y="3228944"/>
            <a:ext cx="540543" cy="538163"/>
          </a:xfrm>
          <a:prstGeom prst="ellipse">
            <a:avLst/>
          </a:prstGeom>
          <a:solidFill>
            <a:srgbClr val="81E2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09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5BAFA5-59FC-4DA4-9B14-1AC80653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Recursive definitions: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AA3E1EB-FD43-409D-9ED7-00212F7D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2E9B-D363-4FA2-B953-33912FEF5FF8}" type="slidenum">
              <a:rPr lang="en-ZA" smtClean="0"/>
              <a:t>9</a:t>
            </a:fld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8B7823-76EE-4FD3-956B-29845E3E4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A description of something that refers to itself is called a </a:t>
            </a:r>
            <a:r>
              <a:rPr lang="en-ZA" b="1" dirty="0"/>
              <a:t>recursive definition</a:t>
            </a:r>
            <a:r>
              <a:rPr lang="en-ZA" dirty="0"/>
              <a:t>.</a:t>
            </a:r>
          </a:p>
          <a:p>
            <a:pPr marL="0" indent="0">
              <a:buNone/>
            </a:pPr>
            <a:r>
              <a:rPr lang="en-ZA" dirty="0"/>
              <a:t>e.g.</a:t>
            </a:r>
          </a:p>
          <a:p>
            <a:pPr>
              <a:buFont typeface="游明朝" panose="02020400000000000000" pitchFamily="18" charset="-128"/>
              <a:buChar char="▪"/>
            </a:pPr>
            <a:r>
              <a:rPr lang="en-ZA" dirty="0"/>
              <a:t>The </a:t>
            </a:r>
            <a:r>
              <a:rPr lang="en-ZA" b="1" dirty="0"/>
              <a:t>set of prime numbers </a:t>
            </a:r>
            <a:r>
              <a:rPr lang="en-ZA" dirty="0"/>
              <a:t>can be defined as the unique set of positive integers satisfying:</a:t>
            </a:r>
          </a:p>
          <a:p>
            <a:pPr lvl="1"/>
            <a:r>
              <a:rPr lang="en-ZA" dirty="0"/>
              <a:t>1 is not a prime number</a:t>
            </a:r>
          </a:p>
          <a:p>
            <a:pPr lvl="1"/>
            <a:r>
              <a:rPr lang="en-ZA" dirty="0"/>
              <a:t>any other positive integer is a prime number if and only if it is not divisible by any </a:t>
            </a:r>
            <a:r>
              <a:rPr lang="en-ZA" b="1" dirty="0"/>
              <a:t>prime number </a:t>
            </a:r>
            <a:r>
              <a:rPr lang="en-ZA" dirty="0"/>
              <a:t>smaller than itself</a:t>
            </a:r>
            <a:r>
              <a:rPr lang="en-ZA" dirty="0" smtClean="0"/>
              <a:t>.</a:t>
            </a:r>
          </a:p>
          <a:p>
            <a:pPr lvl="1"/>
            <a:endParaRPr lang="en-US" dirty="0"/>
          </a:p>
          <a:p>
            <a:r>
              <a:rPr lang="en-US" dirty="0" smtClean="0"/>
              <a:t>But how is this useful to computer science …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2952169"/>
      </p:ext>
    </p:extLst>
  </p:cSld>
  <p:clrMapOvr>
    <a:masterClrMapping/>
  </p:clrMapOvr>
</p:sld>
</file>

<file path=ppt/theme/theme1.xml><?xml version="1.0" encoding="utf-8"?>
<a:theme xmlns:a="http://schemas.openxmlformats.org/drawingml/2006/main" name="UCT PGDip EC">
  <a:themeElements>
    <a:clrScheme name="Custom 6">
      <a:dk1>
        <a:srgbClr val="424242"/>
      </a:dk1>
      <a:lt1>
        <a:srgbClr val="FFFFFF"/>
      </a:lt1>
      <a:dk2>
        <a:srgbClr val="424242"/>
      </a:dk2>
      <a:lt2>
        <a:srgbClr val="EEEEEE"/>
      </a:lt2>
      <a:accent1>
        <a:srgbClr val="00365F"/>
      </a:accent1>
      <a:accent2>
        <a:srgbClr val="D95F29"/>
      </a:accent2>
      <a:accent3>
        <a:srgbClr val="46C1BB"/>
      </a:accent3>
      <a:accent4>
        <a:srgbClr val="71CE52"/>
      </a:accent4>
      <a:accent5>
        <a:srgbClr val="EA4974"/>
      </a:accent5>
      <a:accent6>
        <a:srgbClr val="35393B"/>
      </a:accent6>
      <a:hlink>
        <a:srgbClr val="4184A5"/>
      </a:hlink>
      <a:folHlink>
        <a:srgbClr val="0097A7"/>
      </a:folHlink>
    </a:clrScheme>
    <a:fontScheme name="Arial Nova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T PGDip EC" id="{5A24501B-61F9-4521-9145-50A80166399E}" vid="{0B8EC034-1A40-4FD4-AAD2-387B03524D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UCT PGDip EC</Template>
  <TotalTime>4545</TotalTime>
  <Words>2689</Words>
  <Application>Microsoft Office PowerPoint</Application>
  <PresentationFormat>Custom</PresentationFormat>
  <Paragraphs>554</Paragraphs>
  <Slides>76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Arial</vt:lpstr>
      <vt:lpstr>Arial Nova Light</vt:lpstr>
      <vt:lpstr>Arimo</vt:lpstr>
      <vt:lpstr>Calibri</vt:lpstr>
      <vt:lpstr>Courier New</vt:lpstr>
      <vt:lpstr>Helvetica Neue</vt:lpstr>
      <vt:lpstr>Noto Sans Symbols</vt:lpstr>
      <vt:lpstr>Times New Roman</vt:lpstr>
      <vt:lpstr>Wingdings</vt:lpstr>
      <vt:lpstr>游明朝</vt:lpstr>
      <vt:lpstr>UCT PGDip EC</vt:lpstr>
      <vt:lpstr>Introduction to Programming</vt:lpstr>
      <vt:lpstr>Recursion</vt:lpstr>
      <vt:lpstr>Recursion</vt:lpstr>
      <vt:lpstr>Concept: Recursion</vt:lpstr>
      <vt:lpstr>Concept: Recursion</vt:lpstr>
      <vt:lpstr>Concept: Recursion</vt:lpstr>
      <vt:lpstr>Recursive definitions:</vt:lpstr>
      <vt:lpstr>Recursive definitions</vt:lpstr>
      <vt:lpstr>Recursive definitions:</vt:lpstr>
      <vt:lpstr>Recursive Functions</vt:lpstr>
      <vt:lpstr>Recursive Functions</vt:lpstr>
      <vt:lpstr>Defining recursive functions</vt:lpstr>
      <vt:lpstr>Example: Recursive Functions</vt:lpstr>
      <vt:lpstr>PowerPoint Presentation</vt:lpstr>
      <vt:lpstr>Introduction to Programming</vt:lpstr>
      <vt:lpstr>Recursion</vt:lpstr>
      <vt:lpstr>Factorial</vt:lpstr>
      <vt:lpstr>Poll</vt:lpstr>
      <vt:lpstr>Solution</vt:lpstr>
      <vt:lpstr>Poll</vt:lpstr>
      <vt:lpstr>Solution</vt:lpstr>
      <vt:lpstr>Recursion: Factorial</vt:lpstr>
      <vt:lpstr>Recursion: Factorial - derivation</vt:lpstr>
      <vt:lpstr>Recursive Factorial function</vt:lpstr>
      <vt:lpstr>Further explanation - Recursion: Factorial</vt:lpstr>
      <vt:lpstr>Further explanation - Recursion: Factorial</vt:lpstr>
      <vt:lpstr>Further explanation - Recursion: Factorial</vt:lpstr>
      <vt:lpstr>Further explanation - Recursion: Factorial</vt:lpstr>
      <vt:lpstr>Further explanation - Recursion: Factorial</vt:lpstr>
      <vt:lpstr>Further explanation - Recursion: Factorial</vt:lpstr>
      <vt:lpstr>Further explanation - Recursion: Factorial</vt:lpstr>
      <vt:lpstr>Iterative solution: Factorial function</vt:lpstr>
      <vt:lpstr>PowerPoint Presentation</vt:lpstr>
      <vt:lpstr>Introduction to Programming</vt:lpstr>
      <vt:lpstr>Recursion</vt:lpstr>
      <vt:lpstr>Recursion Problems</vt:lpstr>
      <vt:lpstr>Problem 1</vt:lpstr>
      <vt:lpstr>More Recursion Problems</vt:lpstr>
      <vt:lpstr>Fun with recursion</vt:lpstr>
      <vt:lpstr>Pitfall:  Infinite Recursion</vt:lpstr>
      <vt:lpstr>Infinite recursion example</vt:lpstr>
      <vt:lpstr>A Closer Look at Recursion</vt:lpstr>
      <vt:lpstr>What's Happening Inside Python</vt:lpstr>
      <vt:lpstr>PowerPoint Presentation</vt:lpstr>
      <vt:lpstr>Introduction to Programming</vt:lpstr>
      <vt:lpstr>Recursion</vt:lpstr>
      <vt:lpstr>Towers</vt:lpstr>
      <vt:lpstr>Towers of Hanoi</vt:lpstr>
      <vt:lpstr>Hanoi</vt:lpstr>
      <vt:lpstr>Hanoi: 1 disk</vt:lpstr>
      <vt:lpstr>Hanoi: 2 disks</vt:lpstr>
      <vt:lpstr>Hanoi: 3 disks</vt:lpstr>
      <vt:lpstr>Hanoi: 4 disks</vt:lpstr>
      <vt:lpstr>Towers of Hanoi</vt:lpstr>
      <vt:lpstr>Exercise</vt:lpstr>
      <vt:lpstr>Exercise: what does this function compute?</vt:lpstr>
      <vt:lpstr>Problem 11</vt:lpstr>
      <vt:lpstr>PowerPoint Presentation</vt:lpstr>
      <vt:lpstr>Introduction to Programming</vt:lpstr>
      <vt:lpstr>Recursion</vt:lpstr>
      <vt:lpstr>Fibonacci and Performance</vt:lpstr>
      <vt:lpstr>Iterative Fibonacci numbers</vt:lpstr>
      <vt:lpstr>Fibonacci in Australia</vt:lpstr>
      <vt:lpstr>Problem 12: Recursive Fibonacci numbers</vt:lpstr>
      <vt:lpstr>Recursive Fibonacci numbers</vt:lpstr>
      <vt:lpstr>Recursion Versus Iteration</vt:lpstr>
      <vt:lpstr>Iterative version of prefix sum</vt:lpstr>
      <vt:lpstr>Exercise: Recursive prefix sum</vt:lpstr>
      <vt:lpstr>Exercise: What does this function display?</vt:lpstr>
      <vt:lpstr>Problem 13</vt:lpstr>
      <vt:lpstr>Recursive partitioning</vt:lpstr>
      <vt:lpstr>Recursion - Justification </vt:lpstr>
      <vt:lpstr>Recursion – Justification (2) </vt:lpstr>
      <vt:lpstr>Recursion and Functional Languages</vt:lpstr>
      <vt:lpstr>Thinking Recursively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Tasneem Jaffer</dc:creator>
  <cp:lastModifiedBy>csuser</cp:lastModifiedBy>
  <cp:revision>229</cp:revision>
  <dcterms:created xsi:type="dcterms:W3CDTF">2020-09-28T21:34:21Z</dcterms:created>
  <dcterms:modified xsi:type="dcterms:W3CDTF">2022-01-25T11:07:46Z</dcterms:modified>
</cp:coreProperties>
</file>